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0" r:id="rId5"/>
    <p:sldMasterId id="2147483707" r:id="rId6"/>
  </p:sldMasterIdLst>
  <p:notesMasterIdLst>
    <p:notesMasterId r:id="rId35"/>
  </p:notesMasterIdLst>
  <p:handoutMasterIdLst>
    <p:handoutMasterId r:id="rId36"/>
  </p:handoutMasterIdLst>
  <p:sldIdLst>
    <p:sldId id="256" r:id="rId7"/>
    <p:sldId id="291" r:id="rId8"/>
    <p:sldId id="292" r:id="rId9"/>
    <p:sldId id="260"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9F900"/>
    <a:srgbClr val="F1F2F2"/>
    <a:srgbClr val="DBF2EC"/>
    <a:srgbClr val="929292"/>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C38C9-5055-CD49-B363-2FE5606DEA82}" v="52" dt="2021-02-02T14:53:24.581"/>
    <p1510:client id="{B04D2656-C8AE-AD42-9E26-85BA118373B8}" v="99" dt="2021-02-03T11:54:28.717"/>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6959"/>
  </p:normalViewPr>
  <p:slideViewPr>
    <p:cSldViewPr snapToGrid="0" snapToObjects="1" showGuides="1">
      <p:cViewPr varScale="1">
        <p:scale>
          <a:sx n="82" d="100"/>
          <a:sy n="82" d="100"/>
        </p:scale>
        <p:origin x="82"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886-7743-A8E3-CB06C727B347}"/>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886-7743-A8E3-CB06C727B347}"/>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886-7743-A8E3-CB06C727B347}"/>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1AE5-BC47-8800-5A9F6026E152}"/>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1AE5-BC47-8800-5A9F6026E152}"/>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1AE5-BC47-8800-5A9F6026E152}"/>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1AE5-BC47-8800-5A9F6026E15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1AE5-BC47-8800-5A9F6026E152}"/>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C4B-6C47-972A-B110C8D37BEF}"/>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C4B-6C47-972A-B110C8D37BEF}"/>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C4B-6C47-972A-B110C8D37BEF}"/>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498E-CD47-A703-74F3E808FEB0}"/>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498E-CD47-A703-74F3E808FEB0}"/>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498E-CD47-A703-74F3E808FEB0}"/>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498E-CD47-A703-74F3E808FEB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498E-CD47-A703-74F3E808FEB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A9C32-EBF4-496A-8053-BF2F0274EB2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lt-LT"/>
        </a:p>
      </dgm:t>
    </dgm:pt>
    <dgm:pt modelId="{57577F57-7B3B-4FFB-9545-BAAEBBF0DCC2}">
      <dgm:prSet phldrT="[Text]" custT="1"/>
      <dgm:spPr>
        <a:solidFill>
          <a:schemeClr val="accent1">
            <a:lumMod val="20000"/>
            <a:lumOff val="80000"/>
          </a:schemeClr>
        </a:solidFill>
        <a:ln w="15875">
          <a:solidFill>
            <a:schemeClr val="accent1">
              <a:lumMod val="50000"/>
            </a:schemeClr>
          </a:solidFill>
        </a:ln>
      </dgm:spPr>
      <dgm:t>
        <a:bodyPr/>
        <a:lstStyle/>
        <a:p>
          <a:pPr>
            <a:spcBef>
              <a:spcPct val="0"/>
            </a:spcBef>
          </a:pPr>
          <a:endParaRPr lang="lt-LT" sz="900" i="1" dirty="0" smtClean="0">
            <a:latin typeface="Times New Roman" panose="02020603050405020304" pitchFamily="18" charset="0"/>
            <a:cs typeface="Times New Roman" panose="02020603050405020304" pitchFamily="18" charset="0"/>
          </a:endParaRPr>
        </a:p>
        <a:p>
          <a:pPr>
            <a:spcBef>
              <a:spcPct val="0"/>
            </a:spcBef>
          </a:pPr>
          <a:endParaRPr lang="lt-LT" sz="900" i="1" dirty="0" smtClean="0">
            <a:latin typeface="Times New Roman" panose="02020603050405020304" pitchFamily="18" charset="0"/>
            <a:cs typeface="Times New Roman" panose="02020603050405020304" pitchFamily="18" charset="0"/>
          </a:endParaRPr>
        </a:p>
        <a:p>
          <a:pPr>
            <a:spcBef>
              <a:spcPct val="0"/>
            </a:spcBef>
          </a:pPr>
          <a:endParaRPr lang="lt-LT" sz="900" i="1" dirty="0" smtClean="0">
            <a:latin typeface="Times New Roman" panose="02020603050405020304" pitchFamily="18" charset="0"/>
            <a:cs typeface="Times New Roman" panose="02020603050405020304" pitchFamily="18" charset="0"/>
          </a:endParaRPr>
        </a:p>
        <a:p>
          <a:pPr>
            <a:spcBef>
              <a:spcPct val="0"/>
            </a:spcBef>
          </a:pPr>
          <a:endParaRPr lang="lt-LT" sz="900" i="1" dirty="0" smtClean="0">
            <a:latin typeface="Times New Roman" panose="02020603050405020304" pitchFamily="18" charset="0"/>
            <a:cs typeface="Times New Roman" panose="02020603050405020304" pitchFamily="18" charset="0"/>
          </a:endParaRPr>
        </a:p>
        <a:p>
          <a:pPr>
            <a:spcBef>
              <a:spcPct val="0"/>
            </a:spcBef>
          </a:pPr>
          <a:endParaRPr lang="lt-LT" sz="9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endParaRPr lang="lt-LT" sz="2000" i="1" dirty="0" smtClean="0">
            <a:latin typeface="Times New Roman" panose="02020603050405020304" pitchFamily="18" charset="0"/>
            <a:cs typeface="Times New Roman" panose="02020603050405020304" pitchFamily="18" charset="0"/>
          </a:endParaRPr>
        </a:p>
        <a:p>
          <a:pPr>
            <a:spcBef>
              <a:spcPct val="0"/>
            </a:spcBef>
          </a:pPr>
          <a:r>
            <a:rPr lang="lt-LT" sz="1800" b="1" i="0" dirty="0" smtClean="0">
              <a:solidFill>
                <a:schemeClr val="tx1"/>
              </a:solidFill>
              <a:latin typeface="+mn-lt"/>
              <a:cs typeface="Times New Roman" panose="02020603050405020304" pitchFamily="18" charset="0"/>
            </a:rPr>
            <a:t>Ar žurnalas atitinka pagrindinius </a:t>
          </a:r>
          <a:r>
            <a:rPr lang="lt-LT" sz="1800" b="1" i="0" u="sng" dirty="0" smtClean="0">
              <a:solidFill>
                <a:schemeClr val="tx1"/>
              </a:solidFill>
              <a:latin typeface="+mn-lt"/>
              <a:cs typeface="Times New Roman" panose="02020603050405020304" pitchFamily="18" charset="0"/>
            </a:rPr>
            <a:t>patikimumo kriterijus</a:t>
          </a:r>
          <a:r>
            <a:rPr lang="lt-LT" sz="1800" b="1" i="0" dirty="0" smtClean="0">
              <a:solidFill>
                <a:schemeClr val="tx1"/>
              </a:solidFill>
              <a:latin typeface="+mn-lt"/>
              <a:cs typeface="Times New Roman" panose="02020603050405020304" pitchFamily="18" charset="0"/>
            </a:rPr>
            <a:t>? </a:t>
          </a:r>
        </a:p>
        <a:p>
          <a:pPr>
            <a:spcBef>
              <a:spcPts val="600"/>
            </a:spcBef>
          </a:pPr>
          <a:endParaRPr lang="lt-LT" sz="1800" dirty="0" smtClean="0">
            <a:latin typeface="Times New Roman" panose="02020603050405020304" pitchFamily="18" charset="0"/>
            <a:cs typeface="Times New Roman" panose="02020603050405020304" pitchFamily="18" charset="0"/>
          </a:endParaRPr>
        </a:p>
        <a:p>
          <a:pPr>
            <a:spcBef>
              <a:spcPts val="600"/>
            </a:spcBef>
          </a:pPr>
          <a:endParaRPr lang="lt-LT" sz="1800" dirty="0" smtClean="0">
            <a:latin typeface="Times New Roman" panose="02020603050405020304" pitchFamily="18" charset="0"/>
            <a:cs typeface="Times New Roman" panose="02020603050405020304" pitchFamily="18" charset="0"/>
          </a:endParaRPr>
        </a:p>
        <a:p>
          <a:pPr>
            <a:spcBef>
              <a:spcPts val="600"/>
            </a:spcBef>
          </a:pPr>
          <a:r>
            <a:rPr lang="lt-LT" sz="1600" dirty="0" smtClean="0">
              <a:latin typeface="+mn-lt"/>
              <a:cs typeface="Times New Roman" panose="02020603050405020304" pitchFamily="18" charset="0"/>
            </a:rPr>
            <a:t>atmintinė, padedanti identifikuoti patikimus žurnalus ir leidėjus mokslo rezultatų publikavimui</a:t>
          </a:r>
        </a:p>
        <a:p>
          <a:pPr>
            <a:spcBef>
              <a:spcPct val="0"/>
            </a:spcBef>
          </a:pPr>
          <a:r>
            <a:rPr lang="lt-LT" sz="900" dirty="0" smtClean="0"/>
            <a:t>  </a:t>
          </a:r>
          <a:endParaRPr lang="lt-LT" sz="900" dirty="0"/>
        </a:p>
      </dgm:t>
    </dgm:pt>
    <dgm:pt modelId="{5583A52E-94C6-4AD0-B697-39393F6A8BFC}" type="parTrans" cxnId="{F1DA6E62-7065-427C-8C47-2F50F95ACEF4}">
      <dgm:prSet/>
      <dgm:spPr/>
      <dgm:t>
        <a:bodyPr/>
        <a:lstStyle/>
        <a:p>
          <a:endParaRPr lang="lt-LT"/>
        </a:p>
      </dgm:t>
    </dgm:pt>
    <dgm:pt modelId="{AE3C78E2-C9BE-45E8-88B0-E3937495AFE9}" type="sibTrans" cxnId="{F1DA6E62-7065-427C-8C47-2F50F95ACEF4}">
      <dgm:prSet/>
      <dgm:spPr/>
      <dgm:t>
        <a:bodyPr/>
        <a:lstStyle/>
        <a:p>
          <a:endParaRPr lang="lt-LT"/>
        </a:p>
      </dgm:t>
    </dgm:pt>
    <dgm:pt modelId="{026103A6-F2E3-4E5F-A0FE-AF25617E8F4F}">
      <dgm:prSet phldrT="[Text]" custT="1"/>
      <dgm:spPr>
        <a:solidFill>
          <a:schemeClr val="accent1">
            <a:lumMod val="20000"/>
            <a:lumOff val="80000"/>
            <a:alpha val="0"/>
          </a:schemeClr>
        </a:solidFill>
        <a:ln w="12700">
          <a:noFill/>
        </a:ln>
      </dgm:spPr>
      <dgm:t>
        <a:bodyPr/>
        <a:lstStyle/>
        <a:p>
          <a:r>
            <a:rPr lang="lt-LT" sz="1300" b="1" u="sng" dirty="0" smtClean="0">
              <a:solidFill>
                <a:schemeClr val="accent1">
                  <a:lumMod val="50000"/>
                </a:schemeClr>
              </a:solidFill>
              <a:latin typeface="+mn-lt"/>
              <a:cs typeface="Times New Roman" panose="02020603050405020304" pitchFamily="18" charset="0"/>
            </a:rPr>
            <a:t>https://thinkchecksubmit.org/journals/</a:t>
          </a:r>
          <a:r>
            <a:rPr lang="lt-LT" sz="1300" b="1" dirty="0" smtClean="0">
              <a:solidFill>
                <a:schemeClr val="accent1">
                  <a:lumMod val="50000"/>
                </a:schemeClr>
              </a:solidFill>
              <a:latin typeface="+mn-lt"/>
              <a:cs typeface="Times New Roman" panose="02020603050405020304" pitchFamily="18" charset="0"/>
            </a:rPr>
            <a:t> </a:t>
          </a:r>
          <a:endParaRPr lang="lt-LT" sz="1300" b="1" dirty="0">
            <a:solidFill>
              <a:schemeClr val="accent1">
                <a:lumMod val="50000"/>
              </a:schemeClr>
            </a:solidFill>
            <a:latin typeface="+mn-lt"/>
          </a:endParaRPr>
        </a:p>
      </dgm:t>
    </dgm:pt>
    <dgm:pt modelId="{76B4429A-E87C-4D60-86F3-3D9B29270A01}" type="parTrans" cxnId="{27B17276-48D8-4363-A504-BAE9902AE66F}">
      <dgm:prSet/>
      <dgm:spPr/>
      <dgm:t>
        <a:bodyPr/>
        <a:lstStyle/>
        <a:p>
          <a:endParaRPr lang="lt-LT"/>
        </a:p>
      </dgm:t>
    </dgm:pt>
    <dgm:pt modelId="{297FA7DF-8EAB-40AB-A9A1-369C3121A61A}" type="sibTrans" cxnId="{27B17276-48D8-4363-A504-BAE9902AE66F}">
      <dgm:prSet/>
      <dgm:spPr/>
      <dgm:t>
        <a:bodyPr/>
        <a:lstStyle/>
        <a:p>
          <a:endParaRPr lang="lt-LT"/>
        </a:p>
      </dgm:t>
    </dgm:pt>
    <dgm:pt modelId="{C52F3E90-6D02-4DE3-8CDF-EEB04D77E182}">
      <dgm:prSet phldrT="[Text]" custT="1"/>
      <dgm:spPr>
        <a:solidFill>
          <a:schemeClr val="accent6">
            <a:lumMod val="50000"/>
          </a:schemeClr>
        </a:solidFill>
        <a:ln w="15875">
          <a:solidFill>
            <a:schemeClr val="bg1">
              <a:lumMod val="95000"/>
            </a:schemeClr>
          </a:solidFill>
        </a:ln>
        <a:effectLst/>
      </dgm:spPr>
      <dgm:t>
        <a:bodyPr/>
        <a:lstStyle/>
        <a:p>
          <a:r>
            <a:rPr lang="lt-LT" sz="2000" b="1" dirty="0" smtClean="0">
              <a:latin typeface="+mn-lt"/>
              <a:cs typeface="Times New Roman" panose="02020603050405020304" pitchFamily="18" charset="0"/>
            </a:rPr>
            <a:t>APGALVOTI</a:t>
          </a:r>
          <a:endParaRPr lang="lt-LT" sz="2000" b="1" dirty="0">
            <a:latin typeface="+mn-lt"/>
            <a:cs typeface="Times New Roman" panose="02020603050405020304" pitchFamily="18" charset="0"/>
          </a:endParaRPr>
        </a:p>
      </dgm:t>
    </dgm:pt>
    <dgm:pt modelId="{FD5B9BE4-8605-4429-BAA6-4A70B277A77E}" type="parTrans" cxnId="{E9CE1C7C-5FBD-4149-BAD4-BA3D07931299}">
      <dgm:prSet/>
      <dgm:spPr/>
      <dgm:t>
        <a:bodyPr/>
        <a:lstStyle/>
        <a:p>
          <a:endParaRPr lang="lt-LT"/>
        </a:p>
      </dgm:t>
    </dgm:pt>
    <dgm:pt modelId="{A8D5E024-0B65-4012-A8D0-74E153050614}" type="sibTrans" cxnId="{E9CE1C7C-5FBD-4149-BAD4-BA3D07931299}">
      <dgm:prSet/>
      <dgm:spPr/>
      <dgm:t>
        <a:bodyPr/>
        <a:lstStyle/>
        <a:p>
          <a:endParaRPr lang="lt-LT"/>
        </a:p>
      </dgm:t>
    </dgm:pt>
    <dgm:pt modelId="{CC636C57-E878-4F70-AD33-8B7CB2F2FD3E}">
      <dgm:prSet phldrT="[Text]" custT="1"/>
      <dgm:spPr>
        <a:solidFill>
          <a:schemeClr val="accent1">
            <a:lumMod val="20000"/>
            <a:lumOff val="80000"/>
          </a:schemeClr>
        </a:solidFill>
        <a:ln w="15875">
          <a:solidFill>
            <a:schemeClr val="accent1">
              <a:lumMod val="50000"/>
            </a:schemeClr>
          </a:solidFill>
        </a:ln>
      </dgm:spPr>
      <dgm:t>
        <a:bodyPr/>
        <a:lstStyle/>
        <a:p>
          <a:endParaRPr lang="lt-LT" sz="1300" dirty="0" smtClean="0"/>
        </a:p>
        <a:p>
          <a:endParaRPr lang="lt-LT" sz="1300" dirty="0" smtClean="0"/>
        </a:p>
        <a:p>
          <a:endParaRPr lang="lt-LT" sz="1300" dirty="0" smtClean="0"/>
        </a:p>
        <a:p>
          <a:endParaRPr lang="lt-LT" sz="1300" dirty="0" smtClean="0"/>
        </a:p>
        <a:p>
          <a:r>
            <a:rPr lang="lt-LT" sz="1800" b="1" dirty="0" smtClean="0">
              <a:solidFill>
                <a:schemeClr val="tx1"/>
              </a:solidFill>
              <a:latin typeface="+mn-lt"/>
              <a:cs typeface="Times New Roman" panose="02020603050405020304" pitchFamily="18" charset="0"/>
            </a:rPr>
            <a:t>Ar žurnalas indeksuojamas </a:t>
          </a:r>
          <a:r>
            <a:rPr lang="lt-LT" sz="1800" b="1" u="sng" dirty="0" smtClean="0">
              <a:solidFill>
                <a:schemeClr val="tx1"/>
              </a:solidFill>
              <a:latin typeface="+mn-lt"/>
              <a:cs typeface="Times New Roman" panose="02020603050405020304" pitchFamily="18" charset="0"/>
            </a:rPr>
            <a:t>svarbiausiose duomenų bazėse</a:t>
          </a:r>
          <a:r>
            <a:rPr lang="lt-LT" sz="1800" b="1" dirty="0" smtClean="0">
              <a:solidFill>
                <a:schemeClr val="tx1"/>
              </a:solidFill>
              <a:latin typeface="+mn-lt"/>
              <a:cs typeface="Times New Roman" panose="02020603050405020304" pitchFamily="18" charset="0"/>
            </a:rPr>
            <a:t>?</a:t>
          </a:r>
          <a:endParaRPr lang="lt-LT" sz="1800" b="1" dirty="0">
            <a:solidFill>
              <a:schemeClr val="tx1"/>
            </a:solidFill>
            <a:latin typeface="+mn-lt"/>
            <a:cs typeface="Times New Roman" panose="02020603050405020304" pitchFamily="18" charset="0"/>
          </a:endParaRPr>
        </a:p>
      </dgm:t>
    </dgm:pt>
    <dgm:pt modelId="{5649A9A0-E094-4EEE-8CE2-E0AC9B5CFCB9}" type="parTrans" cxnId="{A1AB297C-976A-45A4-9B3F-7D980437ACB8}">
      <dgm:prSet/>
      <dgm:spPr/>
      <dgm:t>
        <a:bodyPr/>
        <a:lstStyle/>
        <a:p>
          <a:endParaRPr lang="lt-LT"/>
        </a:p>
      </dgm:t>
    </dgm:pt>
    <dgm:pt modelId="{03525D9A-9A8F-4FBB-B9B1-0C5824A5F966}" type="sibTrans" cxnId="{A1AB297C-976A-45A4-9B3F-7D980437ACB8}">
      <dgm:prSet/>
      <dgm:spPr/>
      <dgm:t>
        <a:bodyPr/>
        <a:lstStyle/>
        <a:p>
          <a:endParaRPr lang="lt-LT"/>
        </a:p>
      </dgm:t>
    </dgm:pt>
    <dgm:pt modelId="{C98046DC-AEAC-4557-A8A0-7006DEC218A6}">
      <dgm:prSet phldrT="[Text]"/>
      <dgm:spPr>
        <a:solidFill>
          <a:schemeClr val="accent1">
            <a:lumMod val="20000"/>
            <a:lumOff val="80000"/>
          </a:schemeClr>
        </a:solidFill>
        <a:ln w="15875">
          <a:solidFill>
            <a:schemeClr val="accent1">
              <a:lumMod val="50000"/>
            </a:schemeClr>
          </a:solidFill>
        </a:ln>
      </dgm:spPr>
      <dgm:t>
        <a:bodyPr/>
        <a:lstStyle/>
        <a:p>
          <a:endParaRPr lang="lt-LT" dirty="0"/>
        </a:p>
      </dgm:t>
    </dgm:pt>
    <dgm:pt modelId="{74D0FFD1-D668-4EB0-837A-ABFB96253960}" type="parTrans" cxnId="{6A101916-FF8F-4725-80B1-C7C7C3AB03B9}">
      <dgm:prSet/>
      <dgm:spPr/>
      <dgm:t>
        <a:bodyPr/>
        <a:lstStyle/>
        <a:p>
          <a:endParaRPr lang="lt-LT"/>
        </a:p>
      </dgm:t>
    </dgm:pt>
    <dgm:pt modelId="{5ABEF169-42C9-4BF2-A750-ED0046CA38D7}" type="sibTrans" cxnId="{6A101916-FF8F-4725-80B1-C7C7C3AB03B9}">
      <dgm:prSet/>
      <dgm:spPr/>
      <dgm:t>
        <a:bodyPr/>
        <a:lstStyle/>
        <a:p>
          <a:endParaRPr lang="lt-LT"/>
        </a:p>
      </dgm:t>
    </dgm:pt>
    <dgm:pt modelId="{5EE03B02-C872-47E0-98CB-87D6D308D2B8}">
      <dgm:prSet phldrT="[Text]" custT="1"/>
      <dgm:spPr>
        <a:solidFill>
          <a:schemeClr val="accent1">
            <a:lumMod val="20000"/>
            <a:lumOff val="80000"/>
          </a:schemeClr>
        </a:solidFill>
        <a:ln>
          <a:noFill/>
        </a:ln>
      </dgm:spPr>
      <dgm:t>
        <a:bodyPr/>
        <a:lstStyle/>
        <a:p>
          <a:r>
            <a:rPr lang="lt-LT" sz="1400" b="1" u="sng" dirty="0" smtClean="0">
              <a:solidFill>
                <a:schemeClr val="accent1">
                  <a:lumMod val="50000"/>
                </a:schemeClr>
              </a:solidFill>
              <a:latin typeface="+mn-lt"/>
              <a:cs typeface="Times New Roman" panose="02020603050405020304" pitchFamily="18" charset="0"/>
            </a:rPr>
            <a:t>https://www.scopus.com/</a:t>
          </a:r>
          <a:r>
            <a:rPr lang="lt-LT" sz="1400" b="1" dirty="0" smtClean="0">
              <a:solidFill>
                <a:schemeClr val="accent1">
                  <a:lumMod val="50000"/>
                </a:schemeClr>
              </a:solidFill>
              <a:latin typeface="+mn-lt"/>
              <a:cs typeface="Times New Roman" panose="02020603050405020304" pitchFamily="18" charset="0"/>
            </a:rPr>
            <a:t> </a:t>
          </a:r>
          <a:endParaRPr lang="lt-LT" sz="1400" b="1" dirty="0">
            <a:solidFill>
              <a:schemeClr val="accent1">
                <a:lumMod val="50000"/>
              </a:schemeClr>
            </a:solidFill>
            <a:latin typeface="+mn-lt"/>
          </a:endParaRPr>
        </a:p>
      </dgm:t>
    </dgm:pt>
    <dgm:pt modelId="{78C72BD1-E616-4841-91FA-C7AE9686C002}" type="parTrans" cxnId="{1E9FAD95-50F0-406E-8018-2997E79CCDD8}">
      <dgm:prSet/>
      <dgm:spPr/>
      <dgm:t>
        <a:bodyPr/>
        <a:lstStyle/>
        <a:p>
          <a:endParaRPr lang="lt-LT"/>
        </a:p>
      </dgm:t>
    </dgm:pt>
    <dgm:pt modelId="{F4F875B3-B857-43D8-B3E5-521DEA651D7F}" type="sibTrans" cxnId="{1E9FAD95-50F0-406E-8018-2997E79CCDD8}">
      <dgm:prSet/>
      <dgm:spPr/>
      <dgm:t>
        <a:bodyPr/>
        <a:lstStyle/>
        <a:p>
          <a:endParaRPr lang="lt-LT"/>
        </a:p>
      </dgm:t>
    </dgm:pt>
    <dgm:pt modelId="{22E40FB8-9466-466D-996A-EBA5B8FC64D0}">
      <dgm:prSet phldrT="[Text]" custT="1"/>
      <dgm:spPr>
        <a:solidFill>
          <a:schemeClr val="accent1">
            <a:lumMod val="20000"/>
            <a:lumOff val="80000"/>
          </a:schemeClr>
        </a:solidFill>
        <a:ln>
          <a:noFill/>
        </a:ln>
      </dgm:spPr>
      <dgm:t>
        <a:bodyPr/>
        <a:lstStyle/>
        <a:p>
          <a:r>
            <a:rPr lang="lt-LT" sz="1400" b="1" u="sng" dirty="0" smtClean="0">
              <a:solidFill>
                <a:schemeClr val="accent1">
                  <a:lumMod val="50000"/>
                </a:schemeClr>
              </a:solidFill>
              <a:latin typeface="Times New Roman" panose="02020603050405020304" pitchFamily="18" charset="0"/>
              <a:cs typeface="Times New Roman" panose="02020603050405020304" pitchFamily="18" charset="0"/>
            </a:rPr>
            <a:t>https://mjl.clarivate.com/</a:t>
          </a:r>
          <a:r>
            <a:rPr lang="en-US" sz="1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lt-LT" sz="14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lt-LT" sz="1400" b="1" dirty="0">
            <a:solidFill>
              <a:schemeClr val="accent1">
                <a:lumMod val="50000"/>
              </a:schemeClr>
            </a:solidFill>
          </a:endParaRPr>
        </a:p>
      </dgm:t>
    </dgm:pt>
    <dgm:pt modelId="{5A302F59-B5D9-463B-BDA5-CB9801E17148}" type="parTrans" cxnId="{AE370D19-816E-44D9-B8C4-E789058C411B}">
      <dgm:prSet/>
      <dgm:spPr/>
      <dgm:t>
        <a:bodyPr/>
        <a:lstStyle/>
        <a:p>
          <a:endParaRPr lang="lt-LT"/>
        </a:p>
      </dgm:t>
    </dgm:pt>
    <dgm:pt modelId="{6D32EDED-E420-4C4B-9776-D939C9C16CAF}" type="sibTrans" cxnId="{AE370D19-816E-44D9-B8C4-E789058C411B}">
      <dgm:prSet/>
      <dgm:spPr/>
      <dgm:t>
        <a:bodyPr/>
        <a:lstStyle/>
        <a:p>
          <a:endParaRPr lang="lt-LT"/>
        </a:p>
      </dgm:t>
    </dgm:pt>
    <dgm:pt modelId="{21CAB02C-76D7-46D6-8F07-EF9DE908C87C}">
      <dgm:prSet phldrT="[Text]" custT="1"/>
      <dgm:spPr>
        <a:solidFill>
          <a:schemeClr val="accent1">
            <a:lumMod val="20000"/>
            <a:lumOff val="80000"/>
          </a:schemeClr>
        </a:solidFill>
        <a:ln>
          <a:noFill/>
        </a:ln>
      </dgm:spPr>
      <dgm:t>
        <a:bodyPr/>
        <a:lstStyle/>
        <a:p>
          <a:r>
            <a:rPr lang="lt-LT" sz="1300" b="1" u="sng" dirty="0" smtClean="0">
              <a:solidFill>
                <a:schemeClr val="accent1">
                  <a:lumMod val="50000"/>
                </a:schemeClr>
              </a:solidFill>
              <a:latin typeface="+mn-lt"/>
              <a:cs typeface="Times New Roman" panose="02020603050405020304" pitchFamily="18" charset="0"/>
            </a:rPr>
            <a:t>https://beallslist.net/standalone-journals/</a:t>
          </a:r>
          <a:endParaRPr lang="lt-LT" sz="1300" b="1" dirty="0">
            <a:solidFill>
              <a:schemeClr val="accent1">
                <a:lumMod val="50000"/>
              </a:schemeClr>
            </a:solidFill>
            <a:latin typeface="+mn-lt"/>
          </a:endParaRPr>
        </a:p>
      </dgm:t>
    </dgm:pt>
    <dgm:pt modelId="{D15C5283-56B1-49DA-A334-33EECEF7F119}" type="parTrans" cxnId="{DD42CC0C-135C-468D-9B8B-0EE7C810E399}">
      <dgm:prSet/>
      <dgm:spPr/>
      <dgm:t>
        <a:bodyPr/>
        <a:lstStyle/>
        <a:p>
          <a:endParaRPr lang="lt-LT"/>
        </a:p>
      </dgm:t>
    </dgm:pt>
    <dgm:pt modelId="{D0F901C7-5AFA-46D8-A531-129EC136A60E}" type="sibTrans" cxnId="{DD42CC0C-135C-468D-9B8B-0EE7C810E399}">
      <dgm:prSet/>
      <dgm:spPr/>
      <dgm:t>
        <a:bodyPr/>
        <a:lstStyle/>
        <a:p>
          <a:endParaRPr lang="lt-LT"/>
        </a:p>
      </dgm:t>
    </dgm:pt>
    <dgm:pt modelId="{76B99815-F978-487E-AEA4-8453E2B5D62E}">
      <dgm:prSet phldrT="[Text]" custT="1"/>
      <dgm:spPr>
        <a:solidFill>
          <a:schemeClr val="accent1">
            <a:lumMod val="20000"/>
            <a:lumOff val="80000"/>
          </a:schemeClr>
        </a:solidFill>
        <a:ln>
          <a:noFill/>
        </a:ln>
      </dgm:spPr>
      <dgm:t>
        <a:bodyPr/>
        <a:lstStyle/>
        <a:p>
          <a:r>
            <a:rPr lang="lt-LT" sz="1400" b="1" u="sng" dirty="0" smtClean="0">
              <a:solidFill>
                <a:schemeClr val="accent1">
                  <a:lumMod val="50000"/>
                </a:schemeClr>
              </a:solidFill>
              <a:latin typeface="+mn-lt"/>
              <a:cs typeface="Times New Roman" panose="02020603050405020304" pitchFamily="18" charset="0"/>
            </a:rPr>
            <a:t>https://</a:t>
          </a:r>
          <a:r>
            <a:rPr lang="lt-LT" sz="1300" b="1" u="sng" dirty="0" smtClean="0">
              <a:solidFill>
                <a:schemeClr val="accent1">
                  <a:lumMod val="50000"/>
                </a:schemeClr>
              </a:solidFill>
              <a:latin typeface="+mn-lt"/>
              <a:cs typeface="Times New Roman" panose="02020603050405020304" pitchFamily="18" charset="0"/>
            </a:rPr>
            <a:t>predatoryjournals.com/journals</a:t>
          </a:r>
          <a:r>
            <a:rPr lang="lt-LT" sz="1400" b="1" u="sng" dirty="0" smtClean="0">
              <a:solidFill>
                <a:schemeClr val="accent1">
                  <a:lumMod val="50000"/>
                </a:schemeClr>
              </a:solidFill>
              <a:latin typeface="+mn-lt"/>
              <a:cs typeface="Times New Roman" panose="02020603050405020304" pitchFamily="18" charset="0"/>
            </a:rPr>
            <a:t>/</a:t>
          </a:r>
          <a:endParaRPr lang="lt-LT" sz="1400" b="1" dirty="0">
            <a:solidFill>
              <a:schemeClr val="accent1">
                <a:lumMod val="50000"/>
              </a:schemeClr>
            </a:solidFill>
            <a:latin typeface="+mn-lt"/>
          </a:endParaRPr>
        </a:p>
      </dgm:t>
    </dgm:pt>
    <dgm:pt modelId="{99C655CC-1BA7-4CFD-84FF-FA746B4644D4}" type="parTrans" cxnId="{AF6B6E54-57C8-4D4F-A76A-480090F2DC66}">
      <dgm:prSet/>
      <dgm:spPr/>
      <dgm:t>
        <a:bodyPr/>
        <a:lstStyle/>
        <a:p>
          <a:endParaRPr lang="lt-LT"/>
        </a:p>
      </dgm:t>
    </dgm:pt>
    <dgm:pt modelId="{149951A6-AEBC-4039-B186-E5A437AE135D}" type="sibTrans" cxnId="{AF6B6E54-57C8-4D4F-A76A-480090F2DC66}">
      <dgm:prSet/>
      <dgm:spPr/>
      <dgm:t>
        <a:bodyPr/>
        <a:lstStyle/>
        <a:p>
          <a:endParaRPr lang="lt-LT"/>
        </a:p>
      </dgm:t>
    </dgm:pt>
    <dgm:pt modelId="{BDC12C82-F42F-40F6-ACC8-7BE9D49EDCCB}" type="pres">
      <dgm:prSet presAssocID="{69DA9C32-EBF4-496A-8053-BF2F0274EB26}" presName="theList" presStyleCnt="0">
        <dgm:presLayoutVars>
          <dgm:dir/>
          <dgm:animLvl val="lvl"/>
          <dgm:resizeHandles val="exact"/>
        </dgm:presLayoutVars>
      </dgm:prSet>
      <dgm:spPr/>
      <dgm:t>
        <a:bodyPr/>
        <a:lstStyle/>
        <a:p>
          <a:endParaRPr lang="lt-LT"/>
        </a:p>
      </dgm:t>
    </dgm:pt>
    <dgm:pt modelId="{05836165-3532-4D45-A7DC-F992B873ED7E}" type="pres">
      <dgm:prSet presAssocID="{57577F57-7B3B-4FFB-9545-BAAEBBF0DCC2}" presName="compNode" presStyleCnt="0"/>
      <dgm:spPr/>
    </dgm:pt>
    <dgm:pt modelId="{98215E77-6240-4FD7-8687-DF1F4AEC8633}" type="pres">
      <dgm:prSet presAssocID="{57577F57-7B3B-4FFB-9545-BAAEBBF0DCC2}" presName="aNode" presStyleLbl="bgShp" presStyleIdx="0" presStyleCnt="3" custScaleX="106957"/>
      <dgm:spPr/>
      <dgm:t>
        <a:bodyPr/>
        <a:lstStyle/>
        <a:p>
          <a:endParaRPr lang="lt-LT"/>
        </a:p>
      </dgm:t>
    </dgm:pt>
    <dgm:pt modelId="{055F2317-F5EF-4BA8-BEA5-F9E24A610015}" type="pres">
      <dgm:prSet presAssocID="{57577F57-7B3B-4FFB-9545-BAAEBBF0DCC2}" presName="textNode" presStyleLbl="bgShp" presStyleIdx="0" presStyleCnt="3"/>
      <dgm:spPr/>
      <dgm:t>
        <a:bodyPr/>
        <a:lstStyle/>
        <a:p>
          <a:endParaRPr lang="lt-LT"/>
        </a:p>
      </dgm:t>
    </dgm:pt>
    <dgm:pt modelId="{FA6917FB-E340-45A0-A796-EE8875B25533}" type="pres">
      <dgm:prSet presAssocID="{57577F57-7B3B-4FFB-9545-BAAEBBF0DCC2}" presName="compChildNode" presStyleCnt="0"/>
      <dgm:spPr/>
    </dgm:pt>
    <dgm:pt modelId="{F192CC62-C0F8-4711-B385-B29EBF050B72}" type="pres">
      <dgm:prSet presAssocID="{57577F57-7B3B-4FFB-9545-BAAEBBF0DCC2}" presName="theInnerList" presStyleCnt="0"/>
      <dgm:spPr/>
    </dgm:pt>
    <dgm:pt modelId="{FC1AE763-DEED-4D04-BDBA-358C84D0B4BD}" type="pres">
      <dgm:prSet presAssocID="{026103A6-F2E3-4E5F-A0FE-AF25617E8F4F}" presName="childNode" presStyleLbl="node1" presStyleIdx="0" presStyleCnt="6" custScaleX="129643" custScaleY="22816" custLinFactY="29141" custLinFactNeighborX="-4" custLinFactNeighborY="100000">
        <dgm:presLayoutVars>
          <dgm:bulletEnabled val="1"/>
        </dgm:presLayoutVars>
      </dgm:prSet>
      <dgm:spPr/>
      <dgm:t>
        <a:bodyPr/>
        <a:lstStyle/>
        <a:p>
          <a:endParaRPr lang="lt-LT"/>
        </a:p>
      </dgm:t>
    </dgm:pt>
    <dgm:pt modelId="{301CE4CA-CEE2-4D4B-88E8-1DEEA1D64B03}" type="pres">
      <dgm:prSet presAssocID="{026103A6-F2E3-4E5F-A0FE-AF25617E8F4F}" presName="aSpace2" presStyleCnt="0"/>
      <dgm:spPr/>
    </dgm:pt>
    <dgm:pt modelId="{6C583FD3-3F04-4916-9A74-A34D1BDA51E4}" type="pres">
      <dgm:prSet presAssocID="{C52F3E90-6D02-4DE3-8CDF-EEB04D77E182}" presName="childNode" presStyleLbl="node1" presStyleIdx="1" presStyleCnt="6" custScaleY="12199" custLinFactY="-86087" custLinFactNeighborX="556" custLinFactNeighborY="-100000">
        <dgm:presLayoutVars>
          <dgm:bulletEnabled val="1"/>
        </dgm:presLayoutVars>
      </dgm:prSet>
      <dgm:spPr/>
      <dgm:t>
        <a:bodyPr/>
        <a:lstStyle/>
        <a:p>
          <a:endParaRPr lang="lt-LT"/>
        </a:p>
      </dgm:t>
    </dgm:pt>
    <dgm:pt modelId="{3FFCB8F9-3F5F-4581-AB9E-754E0E283E77}" type="pres">
      <dgm:prSet presAssocID="{57577F57-7B3B-4FFB-9545-BAAEBBF0DCC2}" presName="aSpace" presStyleCnt="0"/>
      <dgm:spPr/>
    </dgm:pt>
    <dgm:pt modelId="{15D152F9-66D3-4F6D-B2BC-E135F0F5B749}" type="pres">
      <dgm:prSet presAssocID="{CC636C57-E878-4F70-AD33-8B7CB2F2FD3E}" presName="compNode" presStyleCnt="0"/>
      <dgm:spPr/>
    </dgm:pt>
    <dgm:pt modelId="{5D50311C-7436-4832-B191-BF687FCF14FC}" type="pres">
      <dgm:prSet presAssocID="{CC636C57-E878-4F70-AD33-8B7CB2F2FD3E}" presName="aNode" presStyleLbl="bgShp" presStyleIdx="1" presStyleCnt="3" custScaleX="111127" custLinFactNeighborX="402"/>
      <dgm:spPr/>
      <dgm:t>
        <a:bodyPr/>
        <a:lstStyle/>
        <a:p>
          <a:endParaRPr lang="lt-LT"/>
        </a:p>
      </dgm:t>
    </dgm:pt>
    <dgm:pt modelId="{9CFAD354-841D-4EFA-A7D8-BC965A36A5AE}" type="pres">
      <dgm:prSet presAssocID="{CC636C57-E878-4F70-AD33-8B7CB2F2FD3E}" presName="textNode" presStyleLbl="bgShp" presStyleIdx="1" presStyleCnt="3"/>
      <dgm:spPr/>
      <dgm:t>
        <a:bodyPr/>
        <a:lstStyle/>
        <a:p>
          <a:endParaRPr lang="lt-LT"/>
        </a:p>
      </dgm:t>
    </dgm:pt>
    <dgm:pt modelId="{2F40525D-85E9-4FB1-9622-229DAB903678}" type="pres">
      <dgm:prSet presAssocID="{CC636C57-E878-4F70-AD33-8B7CB2F2FD3E}" presName="compChildNode" presStyleCnt="0"/>
      <dgm:spPr/>
    </dgm:pt>
    <dgm:pt modelId="{78E4C8A8-54C7-4A91-AA6B-45E476496C3B}" type="pres">
      <dgm:prSet presAssocID="{CC636C57-E878-4F70-AD33-8B7CB2F2FD3E}" presName="theInnerList" presStyleCnt="0"/>
      <dgm:spPr/>
    </dgm:pt>
    <dgm:pt modelId="{A57C3A19-8102-4D4F-ADFB-728F78369F06}" type="pres">
      <dgm:prSet presAssocID="{CC636C57-E878-4F70-AD33-8B7CB2F2FD3E}" presName="aSpace" presStyleCnt="0"/>
      <dgm:spPr/>
    </dgm:pt>
    <dgm:pt modelId="{E6EDDAED-AF7D-4DBE-A2BF-493358A450A4}" type="pres">
      <dgm:prSet presAssocID="{C98046DC-AEAC-4557-A8A0-7006DEC218A6}" presName="compNode" presStyleCnt="0"/>
      <dgm:spPr/>
    </dgm:pt>
    <dgm:pt modelId="{78E08F1E-DFC3-4131-8D1A-B6B5E0B101D7}" type="pres">
      <dgm:prSet presAssocID="{C98046DC-AEAC-4557-A8A0-7006DEC218A6}" presName="aNode" presStyleLbl="bgShp" presStyleIdx="2" presStyleCnt="3" custScaleX="111038" custLinFactNeighborX="2827"/>
      <dgm:spPr/>
      <dgm:t>
        <a:bodyPr/>
        <a:lstStyle/>
        <a:p>
          <a:endParaRPr lang="lt-LT"/>
        </a:p>
      </dgm:t>
    </dgm:pt>
    <dgm:pt modelId="{79992039-9865-41D3-BA36-3CEBFAF09ED7}" type="pres">
      <dgm:prSet presAssocID="{C98046DC-AEAC-4557-A8A0-7006DEC218A6}" presName="textNode" presStyleLbl="bgShp" presStyleIdx="2" presStyleCnt="3"/>
      <dgm:spPr/>
      <dgm:t>
        <a:bodyPr/>
        <a:lstStyle/>
        <a:p>
          <a:endParaRPr lang="lt-LT"/>
        </a:p>
      </dgm:t>
    </dgm:pt>
    <dgm:pt modelId="{04532B8B-FB7E-489E-8221-25DE9293A04D}" type="pres">
      <dgm:prSet presAssocID="{C98046DC-AEAC-4557-A8A0-7006DEC218A6}" presName="compChildNode" presStyleCnt="0"/>
      <dgm:spPr/>
    </dgm:pt>
    <dgm:pt modelId="{8B1105E6-B506-4B6D-BA59-3D3A98E19BA2}" type="pres">
      <dgm:prSet presAssocID="{C98046DC-AEAC-4557-A8A0-7006DEC218A6}" presName="theInnerList" presStyleCnt="0"/>
      <dgm:spPr/>
    </dgm:pt>
    <dgm:pt modelId="{7DDFC972-2FEC-40DE-ADF0-413469E9A4E8}" type="pres">
      <dgm:prSet presAssocID="{5EE03B02-C872-47E0-98CB-87D6D308D2B8}" presName="childNode" presStyleLbl="node1" presStyleIdx="2" presStyleCnt="6" custScaleX="122093" custScaleY="22894" custLinFactX="-46457" custLinFactY="100000" custLinFactNeighborX="-100000" custLinFactNeighborY="123175">
        <dgm:presLayoutVars>
          <dgm:bulletEnabled val="1"/>
        </dgm:presLayoutVars>
      </dgm:prSet>
      <dgm:spPr/>
      <dgm:t>
        <a:bodyPr/>
        <a:lstStyle/>
        <a:p>
          <a:endParaRPr lang="lt-LT"/>
        </a:p>
      </dgm:t>
    </dgm:pt>
    <dgm:pt modelId="{39AE621A-50EA-4322-8794-6C9D8FA5AA79}" type="pres">
      <dgm:prSet presAssocID="{5EE03B02-C872-47E0-98CB-87D6D308D2B8}" presName="aSpace2" presStyleCnt="0"/>
      <dgm:spPr/>
    </dgm:pt>
    <dgm:pt modelId="{851FD76C-A780-4221-B0DC-596C8A48BB60}" type="pres">
      <dgm:prSet presAssocID="{22E40FB8-9466-466D-996A-EBA5B8FC64D0}" presName="childNode" presStyleLbl="node1" presStyleIdx="3" presStyleCnt="6" custScaleX="123741" custScaleY="21283" custLinFactX="-44300" custLinFactY="1527" custLinFactNeighborX="-100000" custLinFactNeighborY="100000">
        <dgm:presLayoutVars>
          <dgm:bulletEnabled val="1"/>
        </dgm:presLayoutVars>
      </dgm:prSet>
      <dgm:spPr/>
      <dgm:t>
        <a:bodyPr/>
        <a:lstStyle/>
        <a:p>
          <a:endParaRPr lang="lt-LT"/>
        </a:p>
      </dgm:t>
    </dgm:pt>
    <dgm:pt modelId="{CBDA13BD-3250-4B0B-BE41-1E5937FB495F}" type="pres">
      <dgm:prSet presAssocID="{22E40FB8-9466-466D-996A-EBA5B8FC64D0}" presName="aSpace2" presStyleCnt="0"/>
      <dgm:spPr/>
    </dgm:pt>
    <dgm:pt modelId="{9FA0AC87-4F87-44B0-AF96-1044663087F3}" type="pres">
      <dgm:prSet presAssocID="{21CAB02C-76D7-46D6-8F07-EF9DE908C87C}" presName="childNode" presStyleLbl="node1" presStyleIdx="4" presStyleCnt="6" custScaleX="118378" custScaleY="29216" custLinFactY="23835" custLinFactNeighborX="-1308" custLinFactNeighborY="100000">
        <dgm:presLayoutVars>
          <dgm:bulletEnabled val="1"/>
        </dgm:presLayoutVars>
      </dgm:prSet>
      <dgm:spPr/>
      <dgm:t>
        <a:bodyPr/>
        <a:lstStyle/>
        <a:p>
          <a:endParaRPr lang="lt-LT"/>
        </a:p>
      </dgm:t>
    </dgm:pt>
    <dgm:pt modelId="{C332A20C-0AA5-4BF4-8795-9088FC11BB2E}" type="pres">
      <dgm:prSet presAssocID="{21CAB02C-76D7-46D6-8F07-EF9DE908C87C}" presName="aSpace2" presStyleCnt="0"/>
      <dgm:spPr/>
    </dgm:pt>
    <dgm:pt modelId="{D683A716-F9F6-4B07-8A7C-9836C344C2FE}" type="pres">
      <dgm:prSet presAssocID="{76B99815-F978-487E-AEA4-8453E2B5D62E}" presName="childNode" presStyleLbl="node1" presStyleIdx="5" presStyleCnt="6" custScaleX="135236" custScaleY="34608" custLinFactY="-19321" custLinFactNeighborX="-124" custLinFactNeighborY="-100000">
        <dgm:presLayoutVars>
          <dgm:bulletEnabled val="1"/>
        </dgm:presLayoutVars>
      </dgm:prSet>
      <dgm:spPr/>
      <dgm:t>
        <a:bodyPr/>
        <a:lstStyle/>
        <a:p>
          <a:endParaRPr lang="lt-LT"/>
        </a:p>
      </dgm:t>
    </dgm:pt>
  </dgm:ptLst>
  <dgm:cxnLst>
    <dgm:cxn modelId="{27B17276-48D8-4363-A504-BAE9902AE66F}" srcId="{57577F57-7B3B-4FFB-9545-BAAEBBF0DCC2}" destId="{026103A6-F2E3-4E5F-A0FE-AF25617E8F4F}" srcOrd="0" destOrd="0" parTransId="{76B4429A-E87C-4D60-86F3-3D9B29270A01}" sibTransId="{297FA7DF-8EAB-40AB-A9A1-369C3121A61A}"/>
    <dgm:cxn modelId="{DD42CC0C-135C-468D-9B8B-0EE7C810E399}" srcId="{C98046DC-AEAC-4557-A8A0-7006DEC218A6}" destId="{21CAB02C-76D7-46D6-8F07-EF9DE908C87C}" srcOrd="2" destOrd="0" parTransId="{D15C5283-56B1-49DA-A334-33EECEF7F119}" sibTransId="{D0F901C7-5AFA-46D8-A531-129EC136A60E}"/>
    <dgm:cxn modelId="{9E19E9C9-CFF0-4F97-9EC4-93FA7DD6D9D3}" type="presOf" srcId="{22E40FB8-9466-466D-996A-EBA5B8FC64D0}" destId="{851FD76C-A780-4221-B0DC-596C8A48BB60}" srcOrd="0" destOrd="0" presId="urn:microsoft.com/office/officeart/2005/8/layout/lProcess2"/>
    <dgm:cxn modelId="{6F4B5A7B-6576-4DFC-AD5B-050B4C681996}" type="presOf" srcId="{5EE03B02-C872-47E0-98CB-87D6D308D2B8}" destId="{7DDFC972-2FEC-40DE-ADF0-413469E9A4E8}" srcOrd="0" destOrd="0" presId="urn:microsoft.com/office/officeart/2005/8/layout/lProcess2"/>
    <dgm:cxn modelId="{F1DA6E62-7065-427C-8C47-2F50F95ACEF4}" srcId="{69DA9C32-EBF4-496A-8053-BF2F0274EB26}" destId="{57577F57-7B3B-4FFB-9545-BAAEBBF0DCC2}" srcOrd="0" destOrd="0" parTransId="{5583A52E-94C6-4AD0-B697-39393F6A8BFC}" sibTransId="{AE3C78E2-C9BE-45E8-88B0-E3937495AFE9}"/>
    <dgm:cxn modelId="{1E9FAD95-50F0-406E-8018-2997E79CCDD8}" srcId="{C98046DC-AEAC-4557-A8A0-7006DEC218A6}" destId="{5EE03B02-C872-47E0-98CB-87D6D308D2B8}" srcOrd="0" destOrd="0" parTransId="{78C72BD1-E616-4841-91FA-C7AE9686C002}" sibTransId="{F4F875B3-B857-43D8-B3E5-521DEA651D7F}"/>
    <dgm:cxn modelId="{7EA894B2-0F8E-4920-BD83-A60C08886815}" type="presOf" srcId="{C52F3E90-6D02-4DE3-8CDF-EEB04D77E182}" destId="{6C583FD3-3F04-4916-9A74-A34D1BDA51E4}" srcOrd="0" destOrd="0" presId="urn:microsoft.com/office/officeart/2005/8/layout/lProcess2"/>
    <dgm:cxn modelId="{AF6B6E54-57C8-4D4F-A76A-480090F2DC66}" srcId="{C98046DC-AEAC-4557-A8A0-7006DEC218A6}" destId="{76B99815-F978-487E-AEA4-8453E2B5D62E}" srcOrd="3" destOrd="0" parTransId="{99C655CC-1BA7-4CFD-84FF-FA746B4644D4}" sibTransId="{149951A6-AEBC-4039-B186-E5A437AE135D}"/>
    <dgm:cxn modelId="{A1AB297C-976A-45A4-9B3F-7D980437ACB8}" srcId="{69DA9C32-EBF4-496A-8053-BF2F0274EB26}" destId="{CC636C57-E878-4F70-AD33-8B7CB2F2FD3E}" srcOrd="1" destOrd="0" parTransId="{5649A9A0-E094-4EEE-8CE2-E0AC9B5CFCB9}" sibTransId="{03525D9A-9A8F-4FBB-B9B1-0C5824A5F966}"/>
    <dgm:cxn modelId="{FEC46C0C-EC04-4760-A017-11BCF7E198AD}" type="presOf" srcId="{76B99815-F978-487E-AEA4-8453E2B5D62E}" destId="{D683A716-F9F6-4B07-8A7C-9836C344C2FE}" srcOrd="0" destOrd="0" presId="urn:microsoft.com/office/officeart/2005/8/layout/lProcess2"/>
    <dgm:cxn modelId="{DE43623D-0E90-4DB9-B8EF-3D261DCF8645}" type="presOf" srcId="{CC636C57-E878-4F70-AD33-8B7CB2F2FD3E}" destId="{9CFAD354-841D-4EFA-A7D8-BC965A36A5AE}" srcOrd="1" destOrd="0" presId="urn:microsoft.com/office/officeart/2005/8/layout/lProcess2"/>
    <dgm:cxn modelId="{7B498F5B-7605-45CA-9CA0-F7B1A2B00ED9}" type="presOf" srcId="{C98046DC-AEAC-4557-A8A0-7006DEC218A6}" destId="{79992039-9865-41D3-BA36-3CEBFAF09ED7}" srcOrd="1" destOrd="0" presId="urn:microsoft.com/office/officeart/2005/8/layout/lProcess2"/>
    <dgm:cxn modelId="{C6DCCDA6-E63A-48CD-80A3-8D5AA14CE7B6}" type="presOf" srcId="{C98046DC-AEAC-4557-A8A0-7006DEC218A6}" destId="{78E08F1E-DFC3-4131-8D1A-B6B5E0B101D7}" srcOrd="0" destOrd="0" presId="urn:microsoft.com/office/officeart/2005/8/layout/lProcess2"/>
    <dgm:cxn modelId="{AE370D19-816E-44D9-B8C4-E789058C411B}" srcId="{C98046DC-AEAC-4557-A8A0-7006DEC218A6}" destId="{22E40FB8-9466-466D-996A-EBA5B8FC64D0}" srcOrd="1" destOrd="0" parTransId="{5A302F59-B5D9-463B-BDA5-CB9801E17148}" sibTransId="{6D32EDED-E420-4C4B-9776-D939C9C16CAF}"/>
    <dgm:cxn modelId="{17E5E642-F10C-4224-91FA-C49AA919C7C8}" type="presOf" srcId="{57577F57-7B3B-4FFB-9545-BAAEBBF0DCC2}" destId="{98215E77-6240-4FD7-8687-DF1F4AEC8633}" srcOrd="0" destOrd="0" presId="urn:microsoft.com/office/officeart/2005/8/layout/lProcess2"/>
    <dgm:cxn modelId="{6A101916-FF8F-4725-80B1-C7C7C3AB03B9}" srcId="{69DA9C32-EBF4-496A-8053-BF2F0274EB26}" destId="{C98046DC-AEAC-4557-A8A0-7006DEC218A6}" srcOrd="2" destOrd="0" parTransId="{74D0FFD1-D668-4EB0-837A-ABFB96253960}" sibTransId="{5ABEF169-42C9-4BF2-A750-ED0046CA38D7}"/>
    <dgm:cxn modelId="{E9CE1C7C-5FBD-4149-BAD4-BA3D07931299}" srcId="{57577F57-7B3B-4FFB-9545-BAAEBBF0DCC2}" destId="{C52F3E90-6D02-4DE3-8CDF-EEB04D77E182}" srcOrd="1" destOrd="0" parTransId="{FD5B9BE4-8605-4429-BAA6-4A70B277A77E}" sibTransId="{A8D5E024-0B65-4012-A8D0-74E153050614}"/>
    <dgm:cxn modelId="{4405C2FB-0368-4DAB-9F38-2200ACEFE1B6}" type="presOf" srcId="{21CAB02C-76D7-46D6-8F07-EF9DE908C87C}" destId="{9FA0AC87-4F87-44B0-AF96-1044663087F3}" srcOrd="0" destOrd="0" presId="urn:microsoft.com/office/officeart/2005/8/layout/lProcess2"/>
    <dgm:cxn modelId="{7ED55D70-7E14-45BF-B3F5-3692F39AFCBE}" type="presOf" srcId="{69DA9C32-EBF4-496A-8053-BF2F0274EB26}" destId="{BDC12C82-F42F-40F6-ACC8-7BE9D49EDCCB}" srcOrd="0" destOrd="0" presId="urn:microsoft.com/office/officeart/2005/8/layout/lProcess2"/>
    <dgm:cxn modelId="{832CF49C-932E-4FCB-AD88-6B5C4E724344}" type="presOf" srcId="{CC636C57-E878-4F70-AD33-8B7CB2F2FD3E}" destId="{5D50311C-7436-4832-B191-BF687FCF14FC}" srcOrd="0" destOrd="0" presId="urn:microsoft.com/office/officeart/2005/8/layout/lProcess2"/>
    <dgm:cxn modelId="{411148B2-445D-4D00-939F-7C52FDE61C3A}" type="presOf" srcId="{57577F57-7B3B-4FFB-9545-BAAEBBF0DCC2}" destId="{055F2317-F5EF-4BA8-BEA5-F9E24A610015}" srcOrd="1" destOrd="0" presId="urn:microsoft.com/office/officeart/2005/8/layout/lProcess2"/>
    <dgm:cxn modelId="{14255C18-8EC0-4101-A42A-0D1DCCA9FEBC}" type="presOf" srcId="{026103A6-F2E3-4E5F-A0FE-AF25617E8F4F}" destId="{FC1AE763-DEED-4D04-BDBA-358C84D0B4BD}" srcOrd="0" destOrd="0" presId="urn:microsoft.com/office/officeart/2005/8/layout/lProcess2"/>
    <dgm:cxn modelId="{59C3B997-79B3-4C34-88AC-C5F03B2C78E3}" type="presParOf" srcId="{BDC12C82-F42F-40F6-ACC8-7BE9D49EDCCB}" destId="{05836165-3532-4D45-A7DC-F992B873ED7E}" srcOrd="0" destOrd="0" presId="urn:microsoft.com/office/officeart/2005/8/layout/lProcess2"/>
    <dgm:cxn modelId="{BB2171F8-FECE-4691-83DC-4BC07AFBCF30}" type="presParOf" srcId="{05836165-3532-4D45-A7DC-F992B873ED7E}" destId="{98215E77-6240-4FD7-8687-DF1F4AEC8633}" srcOrd="0" destOrd="0" presId="urn:microsoft.com/office/officeart/2005/8/layout/lProcess2"/>
    <dgm:cxn modelId="{2922D8E8-FB7B-4DDD-A002-F9DCBE412B47}" type="presParOf" srcId="{05836165-3532-4D45-A7DC-F992B873ED7E}" destId="{055F2317-F5EF-4BA8-BEA5-F9E24A610015}" srcOrd="1" destOrd="0" presId="urn:microsoft.com/office/officeart/2005/8/layout/lProcess2"/>
    <dgm:cxn modelId="{87F557AE-E449-4923-8BE5-D2F9985D9531}" type="presParOf" srcId="{05836165-3532-4D45-A7DC-F992B873ED7E}" destId="{FA6917FB-E340-45A0-A796-EE8875B25533}" srcOrd="2" destOrd="0" presId="urn:microsoft.com/office/officeart/2005/8/layout/lProcess2"/>
    <dgm:cxn modelId="{6377D1DA-3776-420B-B905-E212391685B3}" type="presParOf" srcId="{FA6917FB-E340-45A0-A796-EE8875B25533}" destId="{F192CC62-C0F8-4711-B385-B29EBF050B72}" srcOrd="0" destOrd="0" presId="urn:microsoft.com/office/officeart/2005/8/layout/lProcess2"/>
    <dgm:cxn modelId="{4A7B4192-1245-4E43-825F-E92BBC012A4C}" type="presParOf" srcId="{F192CC62-C0F8-4711-B385-B29EBF050B72}" destId="{FC1AE763-DEED-4D04-BDBA-358C84D0B4BD}" srcOrd="0" destOrd="0" presId="urn:microsoft.com/office/officeart/2005/8/layout/lProcess2"/>
    <dgm:cxn modelId="{90BFF36E-7515-41B4-AC91-5566FCFDEE6E}" type="presParOf" srcId="{F192CC62-C0F8-4711-B385-B29EBF050B72}" destId="{301CE4CA-CEE2-4D4B-88E8-1DEEA1D64B03}" srcOrd="1" destOrd="0" presId="urn:microsoft.com/office/officeart/2005/8/layout/lProcess2"/>
    <dgm:cxn modelId="{5EA834A5-7AEE-4602-A182-EE08A6734055}" type="presParOf" srcId="{F192CC62-C0F8-4711-B385-B29EBF050B72}" destId="{6C583FD3-3F04-4916-9A74-A34D1BDA51E4}" srcOrd="2" destOrd="0" presId="urn:microsoft.com/office/officeart/2005/8/layout/lProcess2"/>
    <dgm:cxn modelId="{6E0DC5E6-CA3B-479A-B199-924D95726127}" type="presParOf" srcId="{BDC12C82-F42F-40F6-ACC8-7BE9D49EDCCB}" destId="{3FFCB8F9-3F5F-4581-AB9E-754E0E283E77}" srcOrd="1" destOrd="0" presId="urn:microsoft.com/office/officeart/2005/8/layout/lProcess2"/>
    <dgm:cxn modelId="{F47B0E70-1A44-4147-AB6C-4ECE90EA03E8}" type="presParOf" srcId="{BDC12C82-F42F-40F6-ACC8-7BE9D49EDCCB}" destId="{15D152F9-66D3-4F6D-B2BC-E135F0F5B749}" srcOrd="2" destOrd="0" presId="urn:microsoft.com/office/officeart/2005/8/layout/lProcess2"/>
    <dgm:cxn modelId="{A46F93CB-D18D-4935-83A1-B07F900E8335}" type="presParOf" srcId="{15D152F9-66D3-4F6D-B2BC-E135F0F5B749}" destId="{5D50311C-7436-4832-B191-BF687FCF14FC}" srcOrd="0" destOrd="0" presId="urn:microsoft.com/office/officeart/2005/8/layout/lProcess2"/>
    <dgm:cxn modelId="{72DA6F5B-1D45-4258-B985-408779E4AFD0}" type="presParOf" srcId="{15D152F9-66D3-4F6D-B2BC-E135F0F5B749}" destId="{9CFAD354-841D-4EFA-A7D8-BC965A36A5AE}" srcOrd="1" destOrd="0" presId="urn:microsoft.com/office/officeart/2005/8/layout/lProcess2"/>
    <dgm:cxn modelId="{53CC360A-5E01-4CB8-9CDC-333EBE3CA4E6}" type="presParOf" srcId="{15D152F9-66D3-4F6D-B2BC-E135F0F5B749}" destId="{2F40525D-85E9-4FB1-9622-229DAB903678}" srcOrd="2" destOrd="0" presId="urn:microsoft.com/office/officeart/2005/8/layout/lProcess2"/>
    <dgm:cxn modelId="{6CEC0000-A43E-42BA-8ED2-18C1E3EE6809}" type="presParOf" srcId="{2F40525D-85E9-4FB1-9622-229DAB903678}" destId="{78E4C8A8-54C7-4A91-AA6B-45E476496C3B}" srcOrd="0" destOrd="0" presId="urn:microsoft.com/office/officeart/2005/8/layout/lProcess2"/>
    <dgm:cxn modelId="{13ABD2B0-487A-4AD9-B28F-936BB118EFE1}" type="presParOf" srcId="{BDC12C82-F42F-40F6-ACC8-7BE9D49EDCCB}" destId="{A57C3A19-8102-4D4F-ADFB-728F78369F06}" srcOrd="3" destOrd="0" presId="urn:microsoft.com/office/officeart/2005/8/layout/lProcess2"/>
    <dgm:cxn modelId="{7755FBBF-D82E-463A-B6DA-4147F1B9B939}" type="presParOf" srcId="{BDC12C82-F42F-40F6-ACC8-7BE9D49EDCCB}" destId="{E6EDDAED-AF7D-4DBE-A2BF-493358A450A4}" srcOrd="4" destOrd="0" presId="urn:microsoft.com/office/officeart/2005/8/layout/lProcess2"/>
    <dgm:cxn modelId="{97589C18-326C-4D38-AFE2-523E380045D0}" type="presParOf" srcId="{E6EDDAED-AF7D-4DBE-A2BF-493358A450A4}" destId="{78E08F1E-DFC3-4131-8D1A-B6B5E0B101D7}" srcOrd="0" destOrd="0" presId="urn:microsoft.com/office/officeart/2005/8/layout/lProcess2"/>
    <dgm:cxn modelId="{2DFAAE6F-7C4B-4817-A2B7-D90A08EC7E74}" type="presParOf" srcId="{E6EDDAED-AF7D-4DBE-A2BF-493358A450A4}" destId="{79992039-9865-41D3-BA36-3CEBFAF09ED7}" srcOrd="1" destOrd="0" presId="urn:microsoft.com/office/officeart/2005/8/layout/lProcess2"/>
    <dgm:cxn modelId="{0F0183BA-D4BB-4BF8-8BA9-7E51A29C9C03}" type="presParOf" srcId="{E6EDDAED-AF7D-4DBE-A2BF-493358A450A4}" destId="{04532B8B-FB7E-489E-8221-25DE9293A04D}" srcOrd="2" destOrd="0" presId="urn:microsoft.com/office/officeart/2005/8/layout/lProcess2"/>
    <dgm:cxn modelId="{B3232E09-C623-48B4-8F8D-D99F9B515D21}" type="presParOf" srcId="{04532B8B-FB7E-489E-8221-25DE9293A04D}" destId="{8B1105E6-B506-4B6D-BA59-3D3A98E19BA2}" srcOrd="0" destOrd="0" presId="urn:microsoft.com/office/officeart/2005/8/layout/lProcess2"/>
    <dgm:cxn modelId="{2DC0452E-A6D8-48C5-AF6D-D11AF8823CDA}" type="presParOf" srcId="{8B1105E6-B506-4B6D-BA59-3D3A98E19BA2}" destId="{7DDFC972-2FEC-40DE-ADF0-413469E9A4E8}" srcOrd="0" destOrd="0" presId="urn:microsoft.com/office/officeart/2005/8/layout/lProcess2"/>
    <dgm:cxn modelId="{AF0E7E21-820D-4F31-829B-1F51C6991728}" type="presParOf" srcId="{8B1105E6-B506-4B6D-BA59-3D3A98E19BA2}" destId="{39AE621A-50EA-4322-8794-6C9D8FA5AA79}" srcOrd="1" destOrd="0" presId="urn:microsoft.com/office/officeart/2005/8/layout/lProcess2"/>
    <dgm:cxn modelId="{28F565F0-5925-496A-871A-C83920712F4B}" type="presParOf" srcId="{8B1105E6-B506-4B6D-BA59-3D3A98E19BA2}" destId="{851FD76C-A780-4221-B0DC-596C8A48BB60}" srcOrd="2" destOrd="0" presId="urn:microsoft.com/office/officeart/2005/8/layout/lProcess2"/>
    <dgm:cxn modelId="{E5FAB657-35F7-4EBD-BD33-BA3C3BA1DC80}" type="presParOf" srcId="{8B1105E6-B506-4B6D-BA59-3D3A98E19BA2}" destId="{CBDA13BD-3250-4B0B-BE41-1E5937FB495F}" srcOrd="3" destOrd="0" presId="urn:microsoft.com/office/officeart/2005/8/layout/lProcess2"/>
    <dgm:cxn modelId="{DA88BBE6-BAC0-4245-A624-2F38DA9D6BFD}" type="presParOf" srcId="{8B1105E6-B506-4B6D-BA59-3D3A98E19BA2}" destId="{9FA0AC87-4F87-44B0-AF96-1044663087F3}" srcOrd="4" destOrd="0" presId="urn:microsoft.com/office/officeart/2005/8/layout/lProcess2"/>
    <dgm:cxn modelId="{621297FF-B9F6-4B9C-95ED-DBCD60973118}" type="presParOf" srcId="{8B1105E6-B506-4B6D-BA59-3D3A98E19BA2}" destId="{C332A20C-0AA5-4BF4-8795-9088FC11BB2E}" srcOrd="5" destOrd="0" presId="urn:microsoft.com/office/officeart/2005/8/layout/lProcess2"/>
    <dgm:cxn modelId="{473FC6A4-2C22-4D2D-8FF8-8CD557E1EE51}" type="presParOf" srcId="{8B1105E6-B506-4B6D-BA59-3D3A98E19BA2}" destId="{D683A716-F9F6-4B07-8A7C-9836C344C2F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A9C32-EBF4-496A-8053-BF2F0274EB2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lt-LT"/>
        </a:p>
      </dgm:t>
    </dgm:pt>
    <dgm:pt modelId="{57577F57-7B3B-4FFB-9545-BAAEBBF0DCC2}">
      <dgm:prSet phldrT="[Text]" custT="1"/>
      <dgm:spPr>
        <a:solidFill>
          <a:schemeClr val="accent1">
            <a:lumMod val="20000"/>
            <a:lumOff val="80000"/>
          </a:schemeClr>
        </a:solidFill>
        <a:ln w="15875">
          <a:solidFill>
            <a:schemeClr val="accent1">
              <a:lumMod val="50000"/>
            </a:schemeClr>
          </a:solidFill>
        </a:ln>
      </dgm:spPr>
      <dgm:t>
        <a:bodyPr/>
        <a:lstStyle/>
        <a:p>
          <a:pPr algn="ctr">
            <a:spcBef>
              <a:spcPct val="0"/>
            </a:spcBef>
          </a:pPr>
          <a:endParaRPr lang="lt-LT" sz="1600" dirty="0" smtClean="0">
            <a:latin typeface="+mn-lt"/>
            <a:cs typeface="Times New Roman" panose="02020603050405020304" pitchFamily="18" charset="0"/>
          </a:endParaRPr>
        </a:p>
        <a:p>
          <a:pPr algn="ctr">
            <a:spcBef>
              <a:spcPct val="0"/>
            </a:spcBef>
          </a:pPr>
          <a:endParaRPr lang="lt-LT" sz="1600" dirty="0" smtClean="0">
            <a:latin typeface="+mn-lt"/>
            <a:cs typeface="Times New Roman" panose="02020603050405020304" pitchFamily="18" charset="0"/>
          </a:endParaRPr>
        </a:p>
        <a:p>
          <a:pPr algn="l">
            <a:spcBef>
              <a:spcPct val="0"/>
            </a:spcBef>
          </a:pPr>
          <a:endParaRPr lang="lt-LT" sz="1600" dirty="0" smtClean="0">
            <a:latin typeface="+mn-lt"/>
            <a:cs typeface="Times New Roman" panose="02020603050405020304" pitchFamily="18" charset="0"/>
          </a:endParaRPr>
        </a:p>
        <a:p>
          <a:pPr algn="l">
            <a:spcBef>
              <a:spcPct val="0"/>
            </a:spcBef>
          </a:pPr>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600" dirty="0" smtClean="0">
            <a:latin typeface="+mn-lt"/>
            <a:cs typeface="Times New Roman" panose="02020603050405020304" pitchFamily="18" charset="0"/>
          </a:endParaRPr>
        </a:p>
        <a:p>
          <a:endParaRPr lang="lt-LT" sz="1400" dirty="0" smtClean="0">
            <a:latin typeface="Arial" panose="020B0604020202020204" pitchFamily="34" charset="0"/>
            <a:cs typeface="Arial" panose="020B0604020202020204" pitchFamily="34" charset="0"/>
          </a:endParaRPr>
        </a:p>
        <a:p>
          <a:r>
            <a:rPr lang="lt-LT" sz="1400" dirty="0" smtClean="0">
              <a:latin typeface="Arial" panose="020B0604020202020204" pitchFamily="34" charset="0"/>
              <a:cs typeface="Arial" panose="020B0604020202020204" pitchFamily="34" charset="0"/>
            </a:rPr>
            <a:t>• derinamos kelios tarpusavyje </a:t>
          </a:r>
          <a:r>
            <a:rPr lang="lt-LT" sz="1400" b="1" dirty="0" smtClean="0">
              <a:solidFill>
                <a:schemeClr val="accent1">
                  <a:lumMod val="50000"/>
                </a:schemeClr>
              </a:solidFill>
              <a:latin typeface="Arial" panose="020B0604020202020204" pitchFamily="34" charset="0"/>
              <a:cs typeface="Arial" panose="020B0604020202020204" pitchFamily="34" charset="0"/>
            </a:rPr>
            <a:t>nesusijusios teminės sritys</a:t>
          </a:r>
        </a:p>
        <a:p>
          <a:r>
            <a:rPr lang="lt-LT" sz="1400" dirty="0" smtClean="0">
              <a:latin typeface="Arial" panose="020B0604020202020204" pitchFamily="34" charset="0"/>
              <a:cs typeface="Arial" panose="020B0604020202020204" pitchFamily="34" charset="0"/>
            </a:rPr>
            <a:t>• kviečiamo </a:t>
          </a:r>
          <a:r>
            <a:rPr lang="lt-LT" sz="1400" b="1" dirty="0" smtClean="0">
              <a:solidFill>
                <a:schemeClr val="accent1">
                  <a:lumMod val="50000"/>
                </a:schemeClr>
              </a:solidFill>
              <a:latin typeface="Arial" panose="020B0604020202020204" pitchFamily="34" charset="0"/>
              <a:cs typeface="Arial" panose="020B0604020202020204" pitchFamily="34" charset="0"/>
            </a:rPr>
            <a:t>tyrėjo tyrimų sritis neatitinka</a:t>
          </a:r>
          <a:r>
            <a:rPr lang="lt-LT" sz="1400" dirty="0" smtClean="0">
              <a:latin typeface="Arial" panose="020B0604020202020204" pitchFamily="34" charset="0"/>
              <a:cs typeface="Arial" panose="020B0604020202020204" pitchFamily="34" charset="0"/>
            </a:rPr>
            <a:t> renginio temos</a:t>
          </a:r>
        </a:p>
        <a:p>
          <a:r>
            <a:rPr lang="lt-LT" sz="1400" dirty="0" smtClean="0">
              <a:latin typeface="Arial" panose="020B0604020202020204" pitchFamily="34" charset="0"/>
              <a:cs typeface="Arial" panose="020B0604020202020204" pitchFamily="34" charset="0"/>
            </a:rPr>
            <a:t>• pavadinimo panašumas į  žinomų, geros reputacijos renginių </a:t>
          </a:r>
        </a:p>
        <a:p>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renginys nežinomas </a:t>
          </a:r>
          <a:r>
            <a:rPr lang="lt-LT" sz="1400" dirty="0" smtClean="0">
              <a:latin typeface="Arial" panose="020B0604020202020204" pitchFamily="34" charset="0"/>
              <a:cs typeface="Arial" panose="020B0604020202020204" pitchFamily="34" charset="0"/>
            </a:rPr>
            <a:t>tos tematikos mokslo srityje</a:t>
          </a:r>
        </a:p>
        <a:p>
          <a:r>
            <a:rPr lang="lt-LT" sz="1400" dirty="0" smtClean="0">
              <a:latin typeface="Arial" panose="020B0604020202020204" pitchFamily="34" charset="0"/>
              <a:cs typeface="Arial" panose="020B0604020202020204" pitchFamily="34" charset="0"/>
            </a:rPr>
            <a:t>• perdėtai pabrėžiamas renginio tarptautiškumas („global“, „international“ pobūdis)</a:t>
          </a:r>
          <a:br>
            <a:rPr lang="lt-LT" sz="1400" dirty="0" smtClean="0">
              <a:latin typeface="Arial" panose="020B0604020202020204" pitchFamily="34" charset="0"/>
              <a:cs typeface="Arial" panose="020B0604020202020204" pitchFamily="34" charset="0"/>
            </a:rPr>
          </a:br>
          <a:r>
            <a:rPr lang="lt-LT" sz="1400" dirty="0" smtClean="0">
              <a:latin typeface="Arial" panose="020B0604020202020204" pitchFamily="34" charset="0"/>
              <a:cs typeface="Arial" panose="020B0604020202020204" pitchFamily="34" charset="0"/>
            </a:rPr>
            <a:t/>
          </a:r>
          <a:br>
            <a:rPr lang="lt-LT" sz="1400" dirty="0" smtClean="0">
              <a:latin typeface="Arial" panose="020B0604020202020204" pitchFamily="34" charset="0"/>
              <a:cs typeface="Arial" panose="020B0604020202020204" pitchFamily="34" charset="0"/>
            </a:rPr>
          </a:br>
          <a:r>
            <a:rPr lang="lt-LT" sz="1200" b="1" u="sng" dirty="0" smtClean="0">
              <a:solidFill>
                <a:schemeClr val="accent1">
                  <a:lumMod val="50000"/>
                </a:schemeClr>
              </a:solidFill>
              <a:latin typeface="Arial" panose="020B0604020202020204" pitchFamily="34" charset="0"/>
              <a:cs typeface="Arial" panose="020B0604020202020204" pitchFamily="34" charset="0"/>
            </a:rPr>
            <a:t>https://etikostarnyba.lt/wp-content/uploads/2019/11/Gaires_final.pdf</a:t>
          </a:r>
          <a:endParaRPr lang="lt-LT" sz="1200" dirty="0" smtClean="0">
            <a:latin typeface="Arial" panose="020B0604020202020204" pitchFamily="34" charset="0"/>
            <a:cs typeface="Arial" panose="020B0604020202020204" pitchFamily="34" charset="0"/>
          </a:endParaRPr>
        </a:p>
      </dgm:t>
    </dgm:pt>
    <dgm:pt modelId="{5583A52E-94C6-4AD0-B697-39393F6A8BFC}" type="parTrans" cxnId="{F1DA6E62-7065-427C-8C47-2F50F95ACEF4}">
      <dgm:prSet/>
      <dgm:spPr/>
      <dgm:t>
        <a:bodyPr/>
        <a:lstStyle/>
        <a:p>
          <a:endParaRPr lang="lt-LT"/>
        </a:p>
      </dgm:t>
    </dgm:pt>
    <dgm:pt modelId="{AE3C78E2-C9BE-45E8-88B0-E3937495AFE9}" type="sibTrans" cxnId="{F1DA6E62-7065-427C-8C47-2F50F95ACEF4}">
      <dgm:prSet/>
      <dgm:spPr/>
      <dgm:t>
        <a:bodyPr/>
        <a:lstStyle/>
        <a:p>
          <a:endParaRPr lang="lt-LT"/>
        </a:p>
      </dgm:t>
    </dgm:pt>
    <dgm:pt modelId="{C52F3E90-6D02-4DE3-8CDF-EEB04D77E182}">
      <dgm:prSet phldrT="[Text]" custT="1"/>
      <dgm:spPr>
        <a:solidFill>
          <a:schemeClr val="accent1">
            <a:lumMod val="50000"/>
          </a:schemeClr>
        </a:solidFill>
        <a:ln w="15875">
          <a:solidFill>
            <a:schemeClr val="bg1">
              <a:lumMod val="95000"/>
            </a:schemeClr>
          </a:solidFill>
        </a:ln>
        <a:effectLst/>
      </dgm:spPr>
      <dgm:t>
        <a:bodyPr/>
        <a:lstStyle/>
        <a:p>
          <a:r>
            <a:rPr lang="lt-LT" sz="2000" b="1" dirty="0" smtClean="0">
              <a:latin typeface="+mn-lt"/>
              <a:cs typeface="Times New Roman" panose="02020603050405020304" pitchFamily="18" charset="0"/>
            </a:rPr>
            <a:t>Teminė sritis</a:t>
          </a:r>
          <a:endParaRPr lang="lt-LT" sz="2000" b="1" dirty="0">
            <a:latin typeface="+mn-lt"/>
            <a:cs typeface="Times New Roman" panose="02020603050405020304" pitchFamily="18" charset="0"/>
          </a:endParaRPr>
        </a:p>
      </dgm:t>
    </dgm:pt>
    <dgm:pt modelId="{FD5B9BE4-8605-4429-BAA6-4A70B277A77E}" type="parTrans" cxnId="{E9CE1C7C-5FBD-4149-BAD4-BA3D07931299}">
      <dgm:prSet/>
      <dgm:spPr/>
      <dgm:t>
        <a:bodyPr/>
        <a:lstStyle/>
        <a:p>
          <a:endParaRPr lang="lt-LT"/>
        </a:p>
      </dgm:t>
    </dgm:pt>
    <dgm:pt modelId="{A8D5E024-0B65-4012-A8D0-74E153050614}" type="sibTrans" cxnId="{E9CE1C7C-5FBD-4149-BAD4-BA3D07931299}">
      <dgm:prSet/>
      <dgm:spPr/>
      <dgm:t>
        <a:bodyPr/>
        <a:lstStyle/>
        <a:p>
          <a:endParaRPr lang="lt-LT"/>
        </a:p>
      </dgm:t>
    </dgm:pt>
    <dgm:pt modelId="{CC636C57-E878-4F70-AD33-8B7CB2F2FD3E}">
      <dgm:prSet phldrT="[Text]" custT="1"/>
      <dgm:spPr>
        <a:solidFill>
          <a:schemeClr val="accent1">
            <a:lumMod val="20000"/>
            <a:lumOff val="80000"/>
          </a:schemeClr>
        </a:solidFill>
        <a:ln w="15875">
          <a:solidFill>
            <a:schemeClr val="accent1">
              <a:lumMod val="50000"/>
            </a:schemeClr>
          </a:solidFill>
        </a:ln>
      </dgm:spPr>
      <dgm:t>
        <a:bodyPr/>
        <a:lstStyle/>
        <a:p>
          <a:pPr algn="ctr"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ctr"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ctr"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algn="l" defTabSz="711200">
            <a:lnSpc>
              <a:spcPct val="90000"/>
            </a:lnSpc>
            <a:spcBef>
              <a:spcPct val="0"/>
            </a:spcBef>
            <a:spcAft>
              <a:spcPct val="35000"/>
            </a:spcAft>
          </a:pPr>
          <a:endParaRPr lang="lt-LT" sz="1600" dirty="0" smtClean="0">
            <a:latin typeface="+mn-lt"/>
            <a:cs typeface="Times New Roman" panose="02020603050405020304" pitchFamily="18" charset="0"/>
          </a:endParaRPr>
        </a:p>
        <a:p>
          <a:pPr marL="0" marR="0" indent="0" algn="l" defTabSz="914400" eaLnBrk="1" fontAlgn="auto" latinLnBrk="0" hangingPunct="1">
            <a:lnSpc>
              <a:spcPct val="100000"/>
            </a:lnSpc>
            <a:spcBef>
              <a:spcPts val="0"/>
            </a:spcBef>
            <a:spcAft>
              <a:spcPts val="672"/>
            </a:spcAft>
            <a:buClrTx/>
            <a:buSzTx/>
            <a:buFontTx/>
            <a:buNone/>
            <a:tabLst/>
            <a:defRPr/>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pelno siekianti, o ne žinoma</a:t>
          </a:r>
          <a:r>
            <a:rPr lang="lt-LT" sz="1400" dirty="0" smtClean="0">
              <a:latin typeface="Arial" panose="020B0604020202020204" pitchFamily="34" charset="0"/>
              <a:cs typeface="Arial" panose="020B0604020202020204" pitchFamily="34" charset="0"/>
            </a:rPr>
            <a:t>, tarptautinė </a:t>
          </a:r>
          <a:r>
            <a:rPr lang="lt-LT" sz="1400" b="1" dirty="0" smtClean="0">
              <a:solidFill>
                <a:schemeClr val="accent1">
                  <a:lumMod val="50000"/>
                </a:schemeClr>
              </a:solidFill>
              <a:latin typeface="Arial" panose="020B0604020202020204" pitchFamily="34" charset="0"/>
              <a:cs typeface="Arial" panose="020B0604020202020204" pitchFamily="34" charset="0"/>
            </a:rPr>
            <a:t>mokslinė organizacija</a:t>
          </a:r>
        </a:p>
        <a:p>
          <a:pPr marL="0" marR="0" indent="0" algn="l" defTabSz="711200" eaLnBrk="1" fontAlgn="auto" latinLnBrk="0" hangingPunct="1">
            <a:lnSpc>
              <a:spcPct val="90000"/>
            </a:lnSpc>
            <a:spcBef>
              <a:spcPct val="0"/>
            </a:spcBef>
            <a:spcAft>
              <a:spcPct val="35000"/>
            </a:spcAft>
            <a:buClrTx/>
            <a:buSzTx/>
            <a:buFontTx/>
            <a:buNone/>
            <a:tabLst/>
            <a:defRPr/>
          </a:pPr>
          <a:r>
            <a:rPr lang="lt-LT" sz="1400" dirty="0" smtClean="0">
              <a:latin typeface="Arial" panose="020B0604020202020204" pitchFamily="34" charset="0"/>
              <a:cs typeface="Arial" panose="020B0604020202020204" pitchFamily="34" charset="0"/>
            </a:rPr>
            <a:t>• kompanijos vardas girdėtas prastos reputacijos kontekste</a:t>
          </a:r>
        </a:p>
        <a:p>
          <a:pPr algn="l" defTabSz="711200">
            <a:lnSpc>
              <a:spcPct val="90000"/>
            </a:lnSpc>
            <a:spcBef>
              <a:spcPct val="0"/>
            </a:spcBef>
            <a:spcAft>
              <a:spcPct val="350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neskelbiama kontaktinė informacija </a:t>
          </a:r>
          <a:r>
            <a:rPr lang="lt-LT" sz="1400" dirty="0" smtClean="0">
              <a:latin typeface="Arial" panose="020B0604020202020204" pitchFamily="34" charset="0"/>
              <a:cs typeface="Arial" panose="020B0604020202020204" pitchFamily="34" charset="0"/>
            </a:rPr>
            <a:t>arba ji nėra aiški</a:t>
          </a:r>
        </a:p>
        <a:p>
          <a:pPr algn="l" defTabSz="711200">
            <a:lnSpc>
              <a:spcPct val="90000"/>
            </a:lnSpc>
            <a:spcBef>
              <a:spcPct val="0"/>
            </a:spcBef>
            <a:spcAft>
              <a:spcPct val="35000"/>
            </a:spcAft>
          </a:pPr>
          <a:r>
            <a:rPr lang="lt-LT" sz="1400" dirty="0" smtClean="0">
              <a:latin typeface="Arial" panose="020B0604020202020204" pitchFamily="34" charset="0"/>
              <a:cs typeface="Arial" panose="020B0604020202020204" pitchFamily="34" charset="0"/>
            </a:rPr>
            <a:t>• keli </a:t>
          </a:r>
          <a:r>
            <a:rPr lang="lt-LT" sz="1400" b="1" dirty="0" smtClean="0">
              <a:solidFill>
                <a:schemeClr val="accent1">
                  <a:lumMod val="50000"/>
                </a:schemeClr>
              </a:solidFill>
              <a:latin typeface="Arial" panose="020B0604020202020204" pitchFamily="34" charset="0"/>
              <a:cs typeface="Arial" panose="020B0604020202020204" pitchFamily="34" charset="0"/>
            </a:rPr>
            <a:t>skirtingų teminių sričių </a:t>
          </a:r>
          <a:r>
            <a:rPr lang="lt-LT" sz="1400" dirty="0" smtClean="0">
              <a:latin typeface="Arial" panose="020B0604020202020204" pitchFamily="34" charset="0"/>
              <a:cs typeface="Arial" panose="020B0604020202020204" pitchFamily="34" charset="0"/>
            </a:rPr>
            <a:t>mokslo </a:t>
          </a:r>
          <a:r>
            <a:rPr lang="lt-LT" sz="1400" b="1" dirty="0" smtClean="0">
              <a:solidFill>
                <a:schemeClr val="accent1">
                  <a:lumMod val="50000"/>
                </a:schemeClr>
              </a:solidFill>
              <a:latin typeface="Arial" panose="020B0604020202020204" pitchFamily="34" charset="0"/>
              <a:cs typeface="Arial" panose="020B0604020202020204" pitchFamily="34" charset="0"/>
            </a:rPr>
            <a:t>renginiai vienu metu</a:t>
          </a:r>
        </a:p>
        <a:p>
          <a:pPr algn="l" defTabSz="711200">
            <a:lnSpc>
              <a:spcPct val="90000"/>
            </a:lnSpc>
            <a:spcBef>
              <a:spcPct val="0"/>
            </a:spcBef>
            <a:spcAft>
              <a:spcPct val="350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greitas</a:t>
          </a:r>
          <a:r>
            <a:rPr lang="lt-LT" sz="1400" dirty="0" smtClean="0">
              <a:latin typeface="Arial" panose="020B0604020202020204" pitchFamily="34" charset="0"/>
              <a:cs typeface="Arial" panose="020B0604020202020204" pitchFamily="34" charset="0"/>
            </a:rPr>
            <a:t> pateiktų </a:t>
          </a:r>
          <a:r>
            <a:rPr lang="lt-LT" sz="1400" b="1" dirty="0" smtClean="0">
              <a:solidFill>
                <a:schemeClr val="accent1">
                  <a:lumMod val="50000"/>
                </a:schemeClr>
              </a:solidFill>
              <a:latin typeface="Arial" panose="020B0604020202020204" pitchFamily="34" charset="0"/>
              <a:cs typeface="Arial" panose="020B0604020202020204" pitchFamily="34" charset="0"/>
            </a:rPr>
            <a:t>santraukų įvertinimas</a:t>
          </a:r>
        </a:p>
        <a:p>
          <a:pPr algn="l" defTabSz="711200">
            <a:lnSpc>
              <a:spcPct val="90000"/>
            </a:lnSpc>
            <a:spcBef>
              <a:spcPct val="0"/>
            </a:spcBef>
            <a:spcAft>
              <a:spcPct val="350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aukštas dalyvio mokestis</a:t>
          </a:r>
        </a:p>
        <a:p>
          <a:pPr algn="l" defTabSz="711200">
            <a:lnSpc>
              <a:spcPct val="90000"/>
            </a:lnSpc>
            <a:spcBef>
              <a:spcPct val="0"/>
            </a:spcBef>
            <a:spcAft>
              <a:spcPct val="35000"/>
            </a:spcAft>
          </a:pPr>
          <a:endParaRPr lang="lt-LT" sz="1600" b="1" dirty="0">
            <a:solidFill>
              <a:schemeClr val="tx1"/>
            </a:solidFill>
            <a:latin typeface="+mn-lt"/>
            <a:cs typeface="Times New Roman" panose="02020603050405020304" pitchFamily="18" charset="0"/>
          </a:endParaRPr>
        </a:p>
      </dgm:t>
    </dgm:pt>
    <dgm:pt modelId="{5649A9A0-E094-4EEE-8CE2-E0AC9B5CFCB9}" type="parTrans" cxnId="{A1AB297C-976A-45A4-9B3F-7D980437ACB8}">
      <dgm:prSet/>
      <dgm:spPr/>
      <dgm:t>
        <a:bodyPr/>
        <a:lstStyle/>
        <a:p>
          <a:endParaRPr lang="lt-LT"/>
        </a:p>
      </dgm:t>
    </dgm:pt>
    <dgm:pt modelId="{03525D9A-9A8F-4FBB-B9B1-0C5824A5F966}" type="sibTrans" cxnId="{A1AB297C-976A-45A4-9B3F-7D980437ACB8}">
      <dgm:prSet/>
      <dgm:spPr/>
      <dgm:t>
        <a:bodyPr/>
        <a:lstStyle/>
        <a:p>
          <a:endParaRPr lang="lt-LT"/>
        </a:p>
      </dgm:t>
    </dgm:pt>
    <dgm:pt modelId="{C98046DC-AEAC-4557-A8A0-7006DEC218A6}">
      <dgm:prSet phldrT="[Text]" custT="1"/>
      <dgm:spPr>
        <a:solidFill>
          <a:schemeClr val="accent1">
            <a:lumMod val="20000"/>
            <a:lumOff val="80000"/>
          </a:schemeClr>
        </a:solidFill>
        <a:ln w="15875">
          <a:solidFill>
            <a:schemeClr val="accent1">
              <a:lumMod val="50000"/>
            </a:schemeClr>
          </a:solidFill>
        </a:ln>
      </dgm:spPr>
      <dgm:t>
        <a:bodyPr/>
        <a:lstStyle/>
        <a:p>
          <a:pPr algn="ctr">
            <a:spcAft>
              <a:spcPct val="35000"/>
            </a:spcAft>
          </a:pPr>
          <a:endParaRPr lang="lt-LT" sz="1600" dirty="0" smtClean="0">
            <a:latin typeface="+mn-lt"/>
          </a:endParaRPr>
        </a:p>
        <a:p>
          <a:pPr algn="ctr">
            <a:spcAft>
              <a:spcPct val="35000"/>
            </a:spcAft>
          </a:pPr>
          <a:endParaRPr lang="lt-LT" sz="1600" dirty="0" smtClean="0">
            <a:latin typeface="+mn-lt"/>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endParaRPr lang="lt-LT" sz="1600" dirty="0" smtClean="0">
            <a:latin typeface="+mn-lt"/>
            <a:cs typeface="Times New Roman" panose="02020603050405020304" pitchFamily="18" charset="0"/>
          </a:endParaRPr>
        </a:p>
        <a:p>
          <a:pPr algn="l">
            <a:spcAft>
              <a:spcPct val="35000"/>
            </a:spcAft>
          </a:pPr>
          <a:r>
            <a:rPr lang="lt-LT" sz="16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informacija pateikiama </a:t>
          </a:r>
          <a:r>
            <a:rPr lang="lt-LT" sz="1400" b="1" dirty="0" smtClean="0">
              <a:solidFill>
                <a:schemeClr val="accent1">
                  <a:lumMod val="50000"/>
                </a:schemeClr>
              </a:solidFill>
              <a:latin typeface="Arial" panose="020B0604020202020204" pitchFamily="34" charset="0"/>
              <a:cs typeface="Arial" panose="020B0604020202020204" pitchFamily="34" charset="0"/>
            </a:rPr>
            <a:t>netaisyklinga kalba</a:t>
          </a:r>
          <a:r>
            <a:rPr lang="lt-LT" sz="1400" dirty="0" smtClean="0">
              <a:latin typeface="Arial" panose="020B0604020202020204" pitchFamily="34" charset="0"/>
              <a:cs typeface="Arial" panose="020B0604020202020204" pitchFamily="34" charset="0"/>
            </a:rPr>
            <a:t>, daug klaidų</a:t>
          </a:r>
        </a:p>
        <a:p>
          <a:pPr algn="l">
            <a:spcAft>
              <a:spcPct val="350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interneto svetainė ir el. laiškai primityvaus dizaino</a:t>
          </a:r>
          <a:r>
            <a:rPr lang="lt-LT" sz="1400" dirty="0" smtClean="0">
              <a:latin typeface="Arial" panose="020B0604020202020204" pitchFamily="34" charset="0"/>
              <a:cs typeface="Arial" panose="020B0604020202020204" pitchFamily="34" charset="0"/>
            </a:rPr>
            <a:t>, naudojami nemokami el. pašto adresai  </a:t>
          </a:r>
        </a:p>
        <a:p>
          <a:pPr algn="l">
            <a:spcAft>
              <a:spcPct val="350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nėra skelbiama arba</a:t>
          </a:r>
          <a:r>
            <a:rPr lang="lt-LT" sz="1400" dirty="0" smtClean="0">
              <a:latin typeface="Arial" panose="020B0604020202020204" pitchFamily="34" charset="0"/>
              <a:cs typeface="Arial" panose="020B0604020202020204" pitchFamily="34" charset="0"/>
            </a:rPr>
            <a:t> pateikiama </a:t>
          </a:r>
          <a:r>
            <a:rPr lang="lt-LT" sz="1400" b="1" dirty="0" smtClean="0">
              <a:solidFill>
                <a:schemeClr val="accent1">
                  <a:lumMod val="50000"/>
                </a:schemeClr>
              </a:solidFill>
              <a:latin typeface="Arial" panose="020B0604020202020204" pitchFamily="34" charset="0"/>
              <a:cs typeface="Arial" panose="020B0604020202020204" pitchFamily="34" charset="0"/>
            </a:rPr>
            <a:t>melaginga informacija apie mokslinio komiteto narius</a:t>
          </a:r>
          <a:r>
            <a:rPr lang="lt-LT" sz="1400" dirty="0" smtClean="0">
              <a:latin typeface="Arial" panose="020B0604020202020204" pitchFamily="34" charset="0"/>
              <a:cs typeface="Arial" panose="020B0604020202020204" pitchFamily="34" charset="0"/>
            </a:rPr>
            <a:t>, recenzentus, kviestinius </a:t>
          </a:r>
          <a:r>
            <a:rPr lang="lt-LT" sz="1400" b="1" dirty="0" smtClean="0">
              <a:solidFill>
                <a:schemeClr val="accent1">
                  <a:lumMod val="50000"/>
                </a:schemeClr>
              </a:solidFill>
              <a:latin typeface="Arial" panose="020B0604020202020204" pitchFamily="34" charset="0"/>
              <a:cs typeface="Arial" panose="020B0604020202020204" pitchFamily="34" charset="0"/>
            </a:rPr>
            <a:t>pranešėjus</a:t>
          </a:r>
          <a:r>
            <a:rPr lang="lt-LT" sz="1400" dirty="0" smtClean="0">
              <a:latin typeface="Arial" panose="020B0604020202020204" pitchFamily="34" charset="0"/>
              <a:cs typeface="Arial" panose="020B0604020202020204" pitchFamily="34" charset="0"/>
            </a:rPr>
            <a:t> ir kt. </a:t>
          </a:r>
        </a:p>
        <a:p>
          <a:pPr algn="l">
            <a:spcAft>
              <a:spcPts val="300"/>
            </a:spcAft>
          </a:pP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kviečiama</a:t>
          </a:r>
          <a:r>
            <a:rPr lang="lt-LT" sz="1400" dirty="0" smtClean="0">
              <a:latin typeface="Arial" panose="020B0604020202020204" pitchFamily="34" charset="0"/>
              <a:cs typeface="Arial" panose="020B0604020202020204" pitchFamily="34" charset="0"/>
            </a:rPr>
            <a:t> </a:t>
          </a:r>
          <a:r>
            <a:rPr lang="lt-LT" sz="1400" b="1" dirty="0" smtClean="0">
              <a:solidFill>
                <a:schemeClr val="accent1">
                  <a:lumMod val="50000"/>
                </a:schemeClr>
              </a:solidFill>
              <a:latin typeface="Arial" panose="020B0604020202020204" pitchFamily="34" charset="0"/>
              <a:cs typeface="Arial" panose="020B0604020202020204" pitchFamily="34" charset="0"/>
            </a:rPr>
            <a:t>tapti </a:t>
          </a:r>
          <a:r>
            <a:rPr lang="lt-LT" sz="1400" b="0" dirty="0" smtClean="0">
              <a:solidFill>
                <a:schemeClr val="tx1"/>
              </a:solidFill>
              <a:latin typeface="Arial" panose="020B0604020202020204" pitchFamily="34" charset="0"/>
              <a:cs typeface="Arial" panose="020B0604020202020204" pitchFamily="34" charset="0"/>
            </a:rPr>
            <a:t>ir </a:t>
          </a:r>
          <a:r>
            <a:rPr lang="lt-LT" sz="1400" b="1" dirty="0" smtClean="0">
              <a:solidFill>
                <a:schemeClr val="accent1">
                  <a:lumMod val="50000"/>
                </a:schemeClr>
              </a:solidFill>
              <a:latin typeface="Arial" panose="020B0604020202020204" pitchFamily="34" charset="0"/>
              <a:cs typeface="Arial" panose="020B0604020202020204" pitchFamily="34" charset="0"/>
            </a:rPr>
            <a:t>mokslinio komiteto nariu, recenzentu</a:t>
          </a:r>
          <a:r>
            <a:rPr lang="lt-LT" sz="1400" dirty="0" smtClean="0">
              <a:latin typeface="Arial" panose="020B0604020202020204" pitchFamily="34" charset="0"/>
              <a:cs typeface="Arial" panose="020B0604020202020204" pitchFamily="34" charset="0"/>
            </a:rPr>
            <a:t>, negailima pagyrų</a:t>
          </a:r>
        </a:p>
        <a:p>
          <a:pPr algn="l">
            <a:spcAft>
              <a:spcPts val="300"/>
            </a:spcAft>
          </a:pPr>
          <a:r>
            <a:rPr lang="lt-LT" sz="1400" dirty="0" smtClean="0">
              <a:latin typeface="Arial" panose="020B0604020202020204" pitchFamily="34" charset="0"/>
              <a:cs typeface="Arial" panose="020B0604020202020204" pitchFamily="34" charset="0"/>
            </a:rPr>
            <a:t>• bendravimas nutrūksta  sumokėjus dalyvio mokestį</a:t>
          </a:r>
          <a:endParaRPr lang="lt-LT" sz="1600" dirty="0">
            <a:latin typeface="+mn-lt"/>
            <a:cs typeface="Times New Roman" panose="02020603050405020304" pitchFamily="18" charset="0"/>
          </a:endParaRPr>
        </a:p>
      </dgm:t>
    </dgm:pt>
    <dgm:pt modelId="{74D0FFD1-D668-4EB0-837A-ABFB96253960}" type="parTrans" cxnId="{6A101916-FF8F-4725-80B1-C7C7C3AB03B9}">
      <dgm:prSet/>
      <dgm:spPr/>
      <dgm:t>
        <a:bodyPr/>
        <a:lstStyle/>
        <a:p>
          <a:endParaRPr lang="lt-LT"/>
        </a:p>
      </dgm:t>
    </dgm:pt>
    <dgm:pt modelId="{5ABEF169-42C9-4BF2-A750-ED0046CA38D7}" type="sibTrans" cxnId="{6A101916-FF8F-4725-80B1-C7C7C3AB03B9}">
      <dgm:prSet/>
      <dgm:spPr/>
      <dgm:t>
        <a:bodyPr/>
        <a:lstStyle/>
        <a:p>
          <a:endParaRPr lang="lt-LT"/>
        </a:p>
      </dgm:t>
    </dgm:pt>
    <dgm:pt modelId="{22E40FB8-9466-466D-996A-EBA5B8FC64D0}">
      <dgm:prSet phldrT="[Text]" custT="1"/>
      <dgm:spPr>
        <a:solidFill>
          <a:schemeClr val="accent1">
            <a:lumMod val="20000"/>
            <a:lumOff val="80000"/>
          </a:schemeClr>
        </a:solidFill>
        <a:ln>
          <a:noFill/>
        </a:ln>
      </dgm:spPr>
      <dgm:t>
        <a:bodyPr/>
        <a:lstStyle/>
        <a:p>
          <a:r>
            <a:rPr lang="lt-LT" sz="14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lt-LT" sz="1400" b="1" dirty="0">
            <a:solidFill>
              <a:schemeClr val="accent1">
                <a:lumMod val="50000"/>
              </a:schemeClr>
            </a:solidFill>
          </a:endParaRPr>
        </a:p>
      </dgm:t>
    </dgm:pt>
    <dgm:pt modelId="{6D32EDED-E420-4C4B-9776-D939C9C16CAF}" type="sibTrans" cxnId="{AE370D19-816E-44D9-B8C4-E789058C411B}">
      <dgm:prSet/>
      <dgm:spPr/>
      <dgm:t>
        <a:bodyPr/>
        <a:lstStyle/>
        <a:p>
          <a:endParaRPr lang="lt-LT"/>
        </a:p>
      </dgm:t>
    </dgm:pt>
    <dgm:pt modelId="{5A302F59-B5D9-463B-BDA5-CB9801E17148}" type="parTrans" cxnId="{AE370D19-816E-44D9-B8C4-E789058C411B}">
      <dgm:prSet/>
      <dgm:spPr/>
      <dgm:t>
        <a:bodyPr/>
        <a:lstStyle/>
        <a:p>
          <a:endParaRPr lang="lt-LT"/>
        </a:p>
      </dgm:t>
    </dgm:pt>
    <dgm:pt modelId="{BDC12C82-F42F-40F6-ACC8-7BE9D49EDCCB}" type="pres">
      <dgm:prSet presAssocID="{69DA9C32-EBF4-496A-8053-BF2F0274EB26}" presName="theList" presStyleCnt="0">
        <dgm:presLayoutVars>
          <dgm:dir/>
          <dgm:animLvl val="lvl"/>
          <dgm:resizeHandles val="exact"/>
        </dgm:presLayoutVars>
      </dgm:prSet>
      <dgm:spPr/>
      <dgm:t>
        <a:bodyPr/>
        <a:lstStyle/>
        <a:p>
          <a:endParaRPr lang="lt-LT"/>
        </a:p>
      </dgm:t>
    </dgm:pt>
    <dgm:pt modelId="{05836165-3532-4D45-A7DC-F992B873ED7E}" type="pres">
      <dgm:prSet presAssocID="{57577F57-7B3B-4FFB-9545-BAAEBBF0DCC2}" presName="compNode" presStyleCnt="0"/>
      <dgm:spPr/>
    </dgm:pt>
    <dgm:pt modelId="{98215E77-6240-4FD7-8687-DF1F4AEC8633}" type="pres">
      <dgm:prSet presAssocID="{57577F57-7B3B-4FFB-9545-BAAEBBF0DCC2}" presName="aNode" presStyleLbl="bgShp" presStyleIdx="0" presStyleCnt="3" custScaleX="101997"/>
      <dgm:spPr/>
      <dgm:t>
        <a:bodyPr/>
        <a:lstStyle/>
        <a:p>
          <a:endParaRPr lang="lt-LT"/>
        </a:p>
      </dgm:t>
    </dgm:pt>
    <dgm:pt modelId="{055F2317-F5EF-4BA8-BEA5-F9E24A610015}" type="pres">
      <dgm:prSet presAssocID="{57577F57-7B3B-4FFB-9545-BAAEBBF0DCC2}" presName="textNode" presStyleLbl="bgShp" presStyleIdx="0" presStyleCnt="3"/>
      <dgm:spPr/>
      <dgm:t>
        <a:bodyPr/>
        <a:lstStyle/>
        <a:p>
          <a:endParaRPr lang="lt-LT"/>
        </a:p>
      </dgm:t>
    </dgm:pt>
    <dgm:pt modelId="{FA6917FB-E340-45A0-A796-EE8875B25533}" type="pres">
      <dgm:prSet presAssocID="{57577F57-7B3B-4FFB-9545-BAAEBBF0DCC2}" presName="compChildNode" presStyleCnt="0"/>
      <dgm:spPr/>
    </dgm:pt>
    <dgm:pt modelId="{F192CC62-C0F8-4711-B385-B29EBF050B72}" type="pres">
      <dgm:prSet presAssocID="{57577F57-7B3B-4FFB-9545-BAAEBBF0DCC2}" presName="theInnerList" presStyleCnt="0"/>
      <dgm:spPr/>
    </dgm:pt>
    <dgm:pt modelId="{6C583FD3-3F04-4916-9A74-A34D1BDA51E4}" type="pres">
      <dgm:prSet presAssocID="{C52F3E90-6D02-4DE3-8CDF-EEB04D77E182}" presName="childNode" presStyleLbl="node1" presStyleIdx="0" presStyleCnt="2" custScaleY="12199" custLinFactNeighborX="-1955" custLinFactNeighborY="-85368">
        <dgm:presLayoutVars>
          <dgm:bulletEnabled val="1"/>
        </dgm:presLayoutVars>
      </dgm:prSet>
      <dgm:spPr/>
      <dgm:t>
        <a:bodyPr/>
        <a:lstStyle/>
        <a:p>
          <a:endParaRPr lang="lt-LT"/>
        </a:p>
      </dgm:t>
    </dgm:pt>
    <dgm:pt modelId="{3FFCB8F9-3F5F-4581-AB9E-754E0E283E77}" type="pres">
      <dgm:prSet presAssocID="{57577F57-7B3B-4FFB-9545-BAAEBBF0DCC2}" presName="aSpace" presStyleCnt="0"/>
      <dgm:spPr/>
    </dgm:pt>
    <dgm:pt modelId="{15D152F9-66D3-4F6D-B2BC-E135F0F5B749}" type="pres">
      <dgm:prSet presAssocID="{CC636C57-E878-4F70-AD33-8B7CB2F2FD3E}" presName="compNode" presStyleCnt="0"/>
      <dgm:spPr/>
    </dgm:pt>
    <dgm:pt modelId="{5D50311C-7436-4832-B191-BF687FCF14FC}" type="pres">
      <dgm:prSet presAssocID="{CC636C57-E878-4F70-AD33-8B7CB2F2FD3E}" presName="aNode" presStyleLbl="bgShp" presStyleIdx="1" presStyleCnt="3" custScaleX="101676" custLinFactNeighborX="402"/>
      <dgm:spPr/>
      <dgm:t>
        <a:bodyPr/>
        <a:lstStyle/>
        <a:p>
          <a:endParaRPr lang="lt-LT"/>
        </a:p>
      </dgm:t>
    </dgm:pt>
    <dgm:pt modelId="{9CFAD354-841D-4EFA-A7D8-BC965A36A5AE}" type="pres">
      <dgm:prSet presAssocID="{CC636C57-E878-4F70-AD33-8B7CB2F2FD3E}" presName="textNode" presStyleLbl="bgShp" presStyleIdx="1" presStyleCnt="3"/>
      <dgm:spPr/>
      <dgm:t>
        <a:bodyPr/>
        <a:lstStyle/>
        <a:p>
          <a:endParaRPr lang="lt-LT"/>
        </a:p>
      </dgm:t>
    </dgm:pt>
    <dgm:pt modelId="{2F40525D-85E9-4FB1-9622-229DAB903678}" type="pres">
      <dgm:prSet presAssocID="{CC636C57-E878-4F70-AD33-8B7CB2F2FD3E}" presName="compChildNode" presStyleCnt="0"/>
      <dgm:spPr/>
    </dgm:pt>
    <dgm:pt modelId="{78E4C8A8-54C7-4A91-AA6B-45E476496C3B}" type="pres">
      <dgm:prSet presAssocID="{CC636C57-E878-4F70-AD33-8B7CB2F2FD3E}" presName="theInnerList" presStyleCnt="0"/>
      <dgm:spPr/>
    </dgm:pt>
    <dgm:pt modelId="{A57C3A19-8102-4D4F-ADFB-728F78369F06}" type="pres">
      <dgm:prSet presAssocID="{CC636C57-E878-4F70-AD33-8B7CB2F2FD3E}" presName="aSpace" presStyleCnt="0"/>
      <dgm:spPr/>
    </dgm:pt>
    <dgm:pt modelId="{E6EDDAED-AF7D-4DBE-A2BF-493358A450A4}" type="pres">
      <dgm:prSet presAssocID="{C98046DC-AEAC-4557-A8A0-7006DEC218A6}" presName="compNode" presStyleCnt="0"/>
      <dgm:spPr/>
    </dgm:pt>
    <dgm:pt modelId="{78E08F1E-DFC3-4131-8D1A-B6B5E0B101D7}" type="pres">
      <dgm:prSet presAssocID="{C98046DC-AEAC-4557-A8A0-7006DEC218A6}" presName="aNode" presStyleLbl="bgShp" presStyleIdx="2" presStyleCnt="3" custScaleX="111038" custLinFactNeighborX="2827"/>
      <dgm:spPr/>
      <dgm:t>
        <a:bodyPr/>
        <a:lstStyle/>
        <a:p>
          <a:endParaRPr lang="lt-LT"/>
        </a:p>
      </dgm:t>
    </dgm:pt>
    <dgm:pt modelId="{79992039-9865-41D3-BA36-3CEBFAF09ED7}" type="pres">
      <dgm:prSet presAssocID="{C98046DC-AEAC-4557-A8A0-7006DEC218A6}" presName="textNode" presStyleLbl="bgShp" presStyleIdx="2" presStyleCnt="3"/>
      <dgm:spPr/>
      <dgm:t>
        <a:bodyPr/>
        <a:lstStyle/>
        <a:p>
          <a:endParaRPr lang="lt-LT"/>
        </a:p>
      </dgm:t>
    </dgm:pt>
    <dgm:pt modelId="{04532B8B-FB7E-489E-8221-25DE9293A04D}" type="pres">
      <dgm:prSet presAssocID="{C98046DC-AEAC-4557-A8A0-7006DEC218A6}" presName="compChildNode" presStyleCnt="0"/>
      <dgm:spPr/>
    </dgm:pt>
    <dgm:pt modelId="{8B1105E6-B506-4B6D-BA59-3D3A98E19BA2}" type="pres">
      <dgm:prSet presAssocID="{C98046DC-AEAC-4557-A8A0-7006DEC218A6}" presName="theInnerList" presStyleCnt="0"/>
      <dgm:spPr/>
    </dgm:pt>
    <dgm:pt modelId="{851FD76C-A780-4221-B0DC-596C8A48BB60}" type="pres">
      <dgm:prSet presAssocID="{22E40FB8-9466-466D-996A-EBA5B8FC64D0}" presName="childNode" presStyleLbl="node1" presStyleIdx="1" presStyleCnt="2" custFlipVert="0" custFlipHor="1" custScaleX="4121" custScaleY="1421" custLinFactX="-30796" custLinFactNeighborX="-100000" custLinFactNeighborY="50624">
        <dgm:presLayoutVars>
          <dgm:bulletEnabled val="1"/>
        </dgm:presLayoutVars>
      </dgm:prSet>
      <dgm:spPr/>
      <dgm:t>
        <a:bodyPr/>
        <a:lstStyle/>
        <a:p>
          <a:endParaRPr lang="lt-LT"/>
        </a:p>
      </dgm:t>
    </dgm:pt>
  </dgm:ptLst>
  <dgm:cxnLst>
    <dgm:cxn modelId="{6A101916-FF8F-4725-80B1-C7C7C3AB03B9}" srcId="{69DA9C32-EBF4-496A-8053-BF2F0274EB26}" destId="{C98046DC-AEAC-4557-A8A0-7006DEC218A6}" srcOrd="2" destOrd="0" parTransId="{74D0FFD1-D668-4EB0-837A-ABFB96253960}" sibTransId="{5ABEF169-42C9-4BF2-A750-ED0046CA38D7}"/>
    <dgm:cxn modelId="{D2F645F2-7756-4342-B2F7-3203C0F30AB6}" type="presOf" srcId="{57577F57-7B3B-4FFB-9545-BAAEBBF0DCC2}" destId="{055F2317-F5EF-4BA8-BEA5-F9E24A610015}" srcOrd="1" destOrd="0" presId="urn:microsoft.com/office/officeart/2005/8/layout/lProcess2"/>
    <dgm:cxn modelId="{B71B09B9-44D8-4221-880E-1BB1A123C338}" type="presOf" srcId="{57577F57-7B3B-4FFB-9545-BAAEBBF0DCC2}" destId="{98215E77-6240-4FD7-8687-DF1F4AEC8633}" srcOrd="0" destOrd="0" presId="urn:microsoft.com/office/officeart/2005/8/layout/lProcess2"/>
    <dgm:cxn modelId="{E9CE1C7C-5FBD-4149-BAD4-BA3D07931299}" srcId="{57577F57-7B3B-4FFB-9545-BAAEBBF0DCC2}" destId="{C52F3E90-6D02-4DE3-8CDF-EEB04D77E182}" srcOrd="0" destOrd="0" parTransId="{FD5B9BE4-8605-4429-BAA6-4A70B277A77E}" sibTransId="{A8D5E024-0B65-4012-A8D0-74E153050614}"/>
    <dgm:cxn modelId="{918425A6-0E6C-4CA0-A1B0-3FB3EC221144}" type="presOf" srcId="{C98046DC-AEAC-4557-A8A0-7006DEC218A6}" destId="{78E08F1E-DFC3-4131-8D1A-B6B5E0B101D7}" srcOrd="0" destOrd="0" presId="urn:microsoft.com/office/officeart/2005/8/layout/lProcess2"/>
    <dgm:cxn modelId="{E01E5AF0-B562-4F02-A7E8-CA88C52F0906}" type="presOf" srcId="{C52F3E90-6D02-4DE3-8CDF-EEB04D77E182}" destId="{6C583FD3-3F04-4916-9A74-A34D1BDA51E4}" srcOrd="0" destOrd="0" presId="urn:microsoft.com/office/officeart/2005/8/layout/lProcess2"/>
    <dgm:cxn modelId="{F1DA6E62-7065-427C-8C47-2F50F95ACEF4}" srcId="{69DA9C32-EBF4-496A-8053-BF2F0274EB26}" destId="{57577F57-7B3B-4FFB-9545-BAAEBBF0DCC2}" srcOrd="0" destOrd="0" parTransId="{5583A52E-94C6-4AD0-B697-39393F6A8BFC}" sibTransId="{AE3C78E2-C9BE-45E8-88B0-E3937495AFE9}"/>
    <dgm:cxn modelId="{AE370D19-816E-44D9-B8C4-E789058C411B}" srcId="{C98046DC-AEAC-4557-A8A0-7006DEC218A6}" destId="{22E40FB8-9466-466D-996A-EBA5B8FC64D0}" srcOrd="0" destOrd="0" parTransId="{5A302F59-B5D9-463B-BDA5-CB9801E17148}" sibTransId="{6D32EDED-E420-4C4B-9776-D939C9C16CAF}"/>
    <dgm:cxn modelId="{35625DCF-AA09-4C42-A655-5DE2D8118BA6}" type="presOf" srcId="{22E40FB8-9466-466D-996A-EBA5B8FC64D0}" destId="{851FD76C-A780-4221-B0DC-596C8A48BB60}" srcOrd="0" destOrd="0" presId="urn:microsoft.com/office/officeart/2005/8/layout/lProcess2"/>
    <dgm:cxn modelId="{9931513D-CE0D-432A-A0FE-94DE7D76F5B1}" type="presOf" srcId="{C98046DC-AEAC-4557-A8A0-7006DEC218A6}" destId="{79992039-9865-41D3-BA36-3CEBFAF09ED7}" srcOrd="1" destOrd="0" presId="urn:microsoft.com/office/officeart/2005/8/layout/lProcess2"/>
    <dgm:cxn modelId="{84A1D2B5-B6A8-4984-98C2-01C3E72DD527}" type="presOf" srcId="{69DA9C32-EBF4-496A-8053-BF2F0274EB26}" destId="{BDC12C82-F42F-40F6-ACC8-7BE9D49EDCCB}" srcOrd="0" destOrd="0" presId="urn:microsoft.com/office/officeart/2005/8/layout/lProcess2"/>
    <dgm:cxn modelId="{DDC8F7A9-4995-4CCC-A3E5-0FBA82E775DD}" type="presOf" srcId="{CC636C57-E878-4F70-AD33-8B7CB2F2FD3E}" destId="{5D50311C-7436-4832-B191-BF687FCF14FC}" srcOrd="0" destOrd="0" presId="urn:microsoft.com/office/officeart/2005/8/layout/lProcess2"/>
    <dgm:cxn modelId="{A1AB297C-976A-45A4-9B3F-7D980437ACB8}" srcId="{69DA9C32-EBF4-496A-8053-BF2F0274EB26}" destId="{CC636C57-E878-4F70-AD33-8B7CB2F2FD3E}" srcOrd="1" destOrd="0" parTransId="{5649A9A0-E094-4EEE-8CE2-E0AC9B5CFCB9}" sibTransId="{03525D9A-9A8F-4FBB-B9B1-0C5824A5F966}"/>
    <dgm:cxn modelId="{9F285A2A-F9F7-4EC4-9B69-67CF2910448A}" type="presOf" srcId="{CC636C57-E878-4F70-AD33-8B7CB2F2FD3E}" destId="{9CFAD354-841D-4EFA-A7D8-BC965A36A5AE}" srcOrd="1" destOrd="0" presId="urn:microsoft.com/office/officeart/2005/8/layout/lProcess2"/>
    <dgm:cxn modelId="{DCA91A64-468D-4904-B5AA-E303196A87CA}" type="presParOf" srcId="{BDC12C82-F42F-40F6-ACC8-7BE9D49EDCCB}" destId="{05836165-3532-4D45-A7DC-F992B873ED7E}" srcOrd="0" destOrd="0" presId="urn:microsoft.com/office/officeart/2005/8/layout/lProcess2"/>
    <dgm:cxn modelId="{8FC0EC83-66BE-475D-94DB-C82ED0A6253E}" type="presParOf" srcId="{05836165-3532-4D45-A7DC-F992B873ED7E}" destId="{98215E77-6240-4FD7-8687-DF1F4AEC8633}" srcOrd="0" destOrd="0" presId="urn:microsoft.com/office/officeart/2005/8/layout/lProcess2"/>
    <dgm:cxn modelId="{41CBB6FA-6523-4876-941D-6CA934ED32F7}" type="presParOf" srcId="{05836165-3532-4D45-A7DC-F992B873ED7E}" destId="{055F2317-F5EF-4BA8-BEA5-F9E24A610015}" srcOrd="1" destOrd="0" presId="urn:microsoft.com/office/officeart/2005/8/layout/lProcess2"/>
    <dgm:cxn modelId="{E9309AF5-1E44-42C1-B52B-47178F5CDCC1}" type="presParOf" srcId="{05836165-3532-4D45-A7DC-F992B873ED7E}" destId="{FA6917FB-E340-45A0-A796-EE8875B25533}" srcOrd="2" destOrd="0" presId="urn:microsoft.com/office/officeart/2005/8/layout/lProcess2"/>
    <dgm:cxn modelId="{2051AD93-560F-4401-AC4B-9D9CE7110B65}" type="presParOf" srcId="{FA6917FB-E340-45A0-A796-EE8875B25533}" destId="{F192CC62-C0F8-4711-B385-B29EBF050B72}" srcOrd="0" destOrd="0" presId="urn:microsoft.com/office/officeart/2005/8/layout/lProcess2"/>
    <dgm:cxn modelId="{AB46C668-A483-4B65-B1A3-D5CC2A6E297C}" type="presParOf" srcId="{F192CC62-C0F8-4711-B385-B29EBF050B72}" destId="{6C583FD3-3F04-4916-9A74-A34D1BDA51E4}" srcOrd="0" destOrd="0" presId="urn:microsoft.com/office/officeart/2005/8/layout/lProcess2"/>
    <dgm:cxn modelId="{1141803D-92AE-4ABF-866C-A154B3643067}" type="presParOf" srcId="{BDC12C82-F42F-40F6-ACC8-7BE9D49EDCCB}" destId="{3FFCB8F9-3F5F-4581-AB9E-754E0E283E77}" srcOrd="1" destOrd="0" presId="urn:microsoft.com/office/officeart/2005/8/layout/lProcess2"/>
    <dgm:cxn modelId="{3B84B44B-F209-4A1F-B253-14308AF87E5A}" type="presParOf" srcId="{BDC12C82-F42F-40F6-ACC8-7BE9D49EDCCB}" destId="{15D152F9-66D3-4F6D-B2BC-E135F0F5B749}" srcOrd="2" destOrd="0" presId="urn:microsoft.com/office/officeart/2005/8/layout/lProcess2"/>
    <dgm:cxn modelId="{18FCF1D1-77E2-4CA3-B91B-F00FDDDFBBC5}" type="presParOf" srcId="{15D152F9-66D3-4F6D-B2BC-E135F0F5B749}" destId="{5D50311C-7436-4832-B191-BF687FCF14FC}" srcOrd="0" destOrd="0" presId="urn:microsoft.com/office/officeart/2005/8/layout/lProcess2"/>
    <dgm:cxn modelId="{4CCE8095-D789-42D6-9834-6CEE5AB27C33}" type="presParOf" srcId="{15D152F9-66D3-4F6D-B2BC-E135F0F5B749}" destId="{9CFAD354-841D-4EFA-A7D8-BC965A36A5AE}" srcOrd="1" destOrd="0" presId="urn:microsoft.com/office/officeart/2005/8/layout/lProcess2"/>
    <dgm:cxn modelId="{EF584D1C-07CA-46EB-BC14-C4789814FF9E}" type="presParOf" srcId="{15D152F9-66D3-4F6D-B2BC-E135F0F5B749}" destId="{2F40525D-85E9-4FB1-9622-229DAB903678}" srcOrd="2" destOrd="0" presId="urn:microsoft.com/office/officeart/2005/8/layout/lProcess2"/>
    <dgm:cxn modelId="{36E0B0E1-65CF-4319-BCD8-336257C4C636}" type="presParOf" srcId="{2F40525D-85E9-4FB1-9622-229DAB903678}" destId="{78E4C8A8-54C7-4A91-AA6B-45E476496C3B}" srcOrd="0" destOrd="0" presId="urn:microsoft.com/office/officeart/2005/8/layout/lProcess2"/>
    <dgm:cxn modelId="{1596093D-1254-4DDA-B5CF-2632C5174B72}" type="presParOf" srcId="{BDC12C82-F42F-40F6-ACC8-7BE9D49EDCCB}" destId="{A57C3A19-8102-4D4F-ADFB-728F78369F06}" srcOrd="3" destOrd="0" presId="urn:microsoft.com/office/officeart/2005/8/layout/lProcess2"/>
    <dgm:cxn modelId="{1DA2F850-3BA2-45BB-9D8C-0288C1C68DED}" type="presParOf" srcId="{BDC12C82-F42F-40F6-ACC8-7BE9D49EDCCB}" destId="{E6EDDAED-AF7D-4DBE-A2BF-493358A450A4}" srcOrd="4" destOrd="0" presId="urn:microsoft.com/office/officeart/2005/8/layout/lProcess2"/>
    <dgm:cxn modelId="{F2AC62C8-222D-4573-8088-33648DB22266}" type="presParOf" srcId="{E6EDDAED-AF7D-4DBE-A2BF-493358A450A4}" destId="{78E08F1E-DFC3-4131-8D1A-B6B5E0B101D7}" srcOrd="0" destOrd="0" presId="urn:microsoft.com/office/officeart/2005/8/layout/lProcess2"/>
    <dgm:cxn modelId="{8E6ED68C-E9E8-40D7-9397-6D1C310C153A}" type="presParOf" srcId="{E6EDDAED-AF7D-4DBE-A2BF-493358A450A4}" destId="{79992039-9865-41D3-BA36-3CEBFAF09ED7}" srcOrd="1" destOrd="0" presId="urn:microsoft.com/office/officeart/2005/8/layout/lProcess2"/>
    <dgm:cxn modelId="{55334DBE-2ABD-4818-9EF4-FB1CBDF35E8F}" type="presParOf" srcId="{E6EDDAED-AF7D-4DBE-A2BF-493358A450A4}" destId="{04532B8B-FB7E-489E-8221-25DE9293A04D}" srcOrd="2" destOrd="0" presId="urn:microsoft.com/office/officeart/2005/8/layout/lProcess2"/>
    <dgm:cxn modelId="{070DA061-3FE2-4361-8658-B88498D52749}" type="presParOf" srcId="{04532B8B-FB7E-489E-8221-25DE9293A04D}" destId="{8B1105E6-B506-4B6D-BA59-3D3A98E19BA2}" srcOrd="0" destOrd="0" presId="urn:microsoft.com/office/officeart/2005/8/layout/lProcess2"/>
    <dgm:cxn modelId="{11F57455-54B1-4EC1-A2C7-34B23B75C2B6}" type="presParOf" srcId="{8B1105E6-B506-4B6D-BA59-3D3A98E19BA2}" destId="{851FD76C-A780-4221-B0DC-596C8A48BB6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5E77-6240-4FD7-8687-DF1F4AEC8633}">
      <dsp:nvSpPr>
        <dsp:cNvPr id="0" name=""/>
        <dsp:cNvSpPr/>
      </dsp:nvSpPr>
      <dsp:spPr>
        <a:xfrm>
          <a:off x="864" y="0"/>
          <a:ext cx="2321183" cy="494848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lt-LT" sz="9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9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9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9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9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2000" i="1"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lt-LT" sz="1800" b="1" i="0" kern="1200" dirty="0" smtClean="0">
              <a:solidFill>
                <a:schemeClr val="tx1"/>
              </a:solidFill>
              <a:latin typeface="+mn-lt"/>
              <a:cs typeface="Times New Roman" panose="02020603050405020304" pitchFamily="18" charset="0"/>
            </a:rPr>
            <a:t>Ar žurnalas atitinka pagrindinius </a:t>
          </a:r>
          <a:r>
            <a:rPr lang="lt-LT" sz="1800" b="1" i="0" u="sng" kern="1200" dirty="0" smtClean="0">
              <a:solidFill>
                <a:schemeClr val="tx1"/>
              </a:solidFill>
              <a:latin typeface="+mn-lt"/>
              <a:cs typeface="Times New Roman" panose="02020603050405020304" pitchFamily="18" charset="0"/>
            </a:rPr>
            <a:t>patikimumo kriterijus</a:t>
          </a:r>
          <a:r>
            <a:rPr lang="lt-LT" sz="1800" b="1" i="0" kern="1200" dirty="0" smtClean="0">
              <a:solidFill>
                <a:schemeClr val="tx1"/>
              </a:solidFill>
              <a:latin typeface="+mn-lt"/>
              <a:cs typeface="Times New Roman" panose="02020603050405020304" pitchFamily="18" charset="0"/>
            </a:rPr>
            <a:t>? </a:t>
          </a:r>
        </a:p>
        <a:p>
          <a:pPr lvl="0" algn="ctr" defTabSz="400050">
            <a:lnSpc>
              <a:spcPct val="90000"/>
            </a:lnSpc>
            <a:spcBef>
              <a:spcPct val="0"/>
            </a:spcBef>
            <a:spcAft>
              <a:spcPct val="35000"/>
            </a:spcAft>
          </a:pPr>
          <a:endParaRPr lang="lt-LT" sz="1800"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endParaRPr lang="lt-LT" sz="1800" kern="1200" dirty="0" smtClean="0">
            <a:latin typeface="Times New Roman" panose="02020603050405020304" pitchFamily="18" charset="0"/>
            <a:cs typeface="Times New Roman" panose="02020603050405020304" pitchFamily="18" charset="0"/>
          </a:endParaRPr>
        </a:p>
        <a:p>
          <a:pPr lvl="0" algn="ctr" defTabSz="400050">
            <a:lnSpc>
              <a:spcPct val="90000"/>
            </a:lnSpc>
            <a:spcBef>
              <a:spcPct val="0"/>
            </a:spcBef>
            <a:spcAft>
              <a:spcPct val="35000"/>
            </a:spcAft>
          </a:pPr>
          <a:r>
            <a:rPr lang="lt-LT" sz="1600" kern="1200" dirty="0" smtClean="0">
              <a:latin typeface="+mn-lt"/>
              <a:cs typeface="Times New Roman" panose="02020603050405020304" pitchFamily="18" charset="0"/>
            </a:rPr>
            <a:t>atmintinė, padedanti identifikuoti patikimus žurnalus ir leidėjus mokslo rezultatų publikavimui</a:t>
          </a:r>
        </a:p>
        <a:p>
          <a:pPr lvl="0" algn="ctr" defTabSz="400050">
            <a:lnSpc>
              <a:spcPct val="90000"/>
            </a:lnSpc>
            <a:spcBef>
              <a:spcPct val="0"/>
            </a:spcBef>
            <a:spcAft>
              <a:spcPct val="35000"/>
            </a:spcAft>
          </a:pPr>
          <a:r>
            <a:rPr lang="lt-LT" sz="900" kern="1200" dirty="0" smtClean="0"/>
            <a:t>  </a:t>
          </a:r>
          <a:endParaRPr lang="lt-LT" sz="900" kern="1200" dirty="0"/>
        </a:p>
      </dsp:txBody>
      <dsp:txXfrm>
        <a:off x="864" y="0"/>
        <a:ext cx="2321183" cy="1484546"/>
      </dsp:txXfrm>
    </dsp:sp>
    <dsp:sp modelId="{FC1AE763-DEED-4D04-BDBA-358C84D0B4BD}">
      <dsp:nvSpPr>
        <dsp:cNvPr id="0" name=""/>
        <dsp:cNvSpPr/>
      </dsp:nvSpPr>
      <dsp:spPr>
        <a:xfrm>
          <a:off x="35980" y="3713815"/>
          <a:ext cx="2250812" cy="733163"/>
        </a:xfrm>
        <a:prstGeom prst="roundRect">
          <a:avLst>
            <a:gd name="adj" fmla="val 10000"/>
          </a:avLst>
        </a:prstGeom>
        <a:solidFill>
          <a:schemeClr val="accent1">
            <a:lumMod val="20000"/>
            <a:lumOff val="8000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lt-LT" sz="1300" b="1" u="sng" kern="1200" dirty="0" smtClean="0">
              <a:solidFill>
                <a:schemeClr val="accent1">
                  <a:lumMod val="50000"/>
                </a:schemeClr>
              </a:solidFill>
              <a:latin typeface="+mn-lt"/>
              <a:cs typeface="Times New Roman" panose="02020603050405020304" pitchFamily="18" charset="0"/>
            </a:rPr>
            <a:t>https://thinkchecksubmit.org/journals/</a:t>
          </a:r>
          <a:r>
            <a:rPr lang="lt-LT" sz="1300" b="1" kern="1200" dirty="0" smtClean="0">
              <a:solidFill>
                <a:schemeClr val="accent1">
                  <a:lumMod val="50000"/>
                </a:schemeClr>
              </a:solidFill>
              <a:latin typeface="+mn-lt"/>
              <a:cs typeface="Times New Roman" panose="02020603050405020304" pitchFamily="18" charset="0"/>
            </a:rPr>
            <a:t> </a:t>
          </a:r>
          <a:endParaRPr lang="lt-LT" sz="1300" b="1" kern="1200" dirty="0">
            <a:solidFill>
              <a:schemeClr val="accent1">
                <a:lumMod val="50000"/>
              </a:schemeClr>
            </a:solidFill>
            <a:latin typeface="+mn-lt"/>
          </a:endParaRPr>
        </a:p>
      </dsp:txBody>
      <dsp:txXfrm>
        <a:off x="57454" y="3735289"/>
        <a:ext cx="2207864" cy="690215"/>
      </dsp:txXfrm>
    </dsp:sp>
    <dsp:sp modelId="{6C583FD3-3F04-4916-9A74-A34D1BDA51E4}">
      <dsp:nvSpPr>
        <dsp:cNvPr id="0" name=""/>
        <dsp:cNvSpPr/>
      </dsp:nvSpPr>
      <dsp:spPr>
        <a:xfrm>
          <a:off x="303028" y="249905"/>
          <a:ext cx="1736162" cy="391999"/>
        </a:xfrm>
        <a:prstGeom prst="roundRect">
          <a:avLst>
            <a:gd name="adj" fmla="val 10000"/>
          </a:avLst>
        </a:prstGeom>
        <a:solidFill>
          <a:schemeClr val="accent6">
            <a:lumMod val="50000"/>
          </a:schemeClr>
        </a:solidFill>
        <a:ln w="15875"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kern="1200" dirty="0" smtClean="0">
              <a:latin typeface="+mn-lt"/>
              <a:cs typeface="Times New Roman" panose="02020603050405020304" pitchFamily="18" charset="0"/>
            </a:rPr>
            <a:t>APGALVOTI</a:t>
          </a:r>
          <a:endParaRPr lang="lt-LT" sz="2000" b="1" kern="1200" dirty="0">
            <a:latin typeface="+mn-lt"/>
            <a:cs typeface="Times New Roman" panose="02020603050405020304" pitchFamily="18" charset="0"/>
          </a:endParaRPr>
        </a:p>
      </dsp:txBody>
      <dsp:txXfrm>
        <a:off x="314509" y="261386"/>
        <a:ext cx="1713200" cy="369037"/>
      </dsp:txXfrm>
    </dsp:sp>
    <dsp:sp modelId="{5D50311C-7436-4832-B191-BF687FCF14FC}">
      <dsp:nvSpPr>
        <dsp:cNvPr id="0" name=""/>
        <dsp:cNvSpPr/>
      </dsp:nvSpPr>
      <dsp:spPr>
        <a:xfrm>
          <a:off x="2493538" y="0"/>
          <a:ext cx="2411681" cy="494848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lt-LT" sz="1300" kern="1200" dirty="0" smtClean="0"/>
        </a:p>
        <a:p>
          <a:pPr lvl="0" algn="ctr" defTabSz="577850">
            <a:lnSpc>
              <a:spcPct val="90000"/>
            </a:lnSpc>
            <a:spcBef>
              <a:spcPct val="0"/>
            </a:spcBef>
            <a:spcAft>
              <a:spcPct val="35000"/>
            </a:spcAft>
          </a:pPr>
          <a:endParaRPr lang="lt-LT" sz="1300" kern="1200" dirty="0" smtClean="0"/>
        </a:p>
        <a:p>
          <a:pPr lvl="0" algn="ctr" defTabSz="577850">
            <a:lnSpc>
              <a:spcPct val="90000"/>
            </a:lnSpc>
            <a:spcBef>
              <a:spcPct val="0"/>
            </a:spcBef>
            <a:spcAft>
              <a:spcPct val="35000"/>
            </a:spcAft>
          </a:pPr>
          <a:endParaRPr lang="lt-LT" sz="1300" kern="1200" dirty="0" smtClean="0"/>
        </a:p>
        <a:p>
          <a:pPr lvl="0" algn="ctr" defTabSz="577850">
            <a:lnSpc>
              <a:spcPct val="90000"/>
            </a:lnSpc>
            <a:spcBef>
              <a:spcPct val="0"/>
            </a:spcBef>
            <a:spcAft>
              <a:spcPct val="35000"/>
            </a:spcAft>
          </a:pPr>
          <a:endParaRPr lang="lt-LT" sz="1300" kern="1200" dirty="0" smtClean="0"/>
        </a:p>
        <a:p>
          <a:pPr lvl="0" algn="ctr" defTabSz="577850">
            <a:lnSpc>
              <a:spcPct val="90000"/>
            </a:lnSpc>
            <a:spcBef>
              <a:spcPct val="0"/>
            </a:spcBef>
            <a:spcAft>
              <a:spcPct val="35000"/>
            </a:spcAft>
          </a:pPr>
          <a:r>
            <a:rPr lang="lt-LT" sz="1800" b="1" kern="1200" dirty="0" smtClean="0">
              <a:solidFill>
                <a:schemeClr val="tx1"/>
              </a:solidFill>
              <a:latin typeface="+mn-lt"/>
              <a:cs typeface="Times New Roman" panose="02020603050405020304" pitchFamily="18" charset="0"/>
            </a:rPr>
            <a:t>Ar žurnalas indeksuojamas </a:t>
          </a:r>
          <a:r>
            <a:rPr lang="lt-LT" sz="1800" b="1" u="sng" kern="1200" dirty="0" smtClean="0">
              <a:solidFill>
                <a:schemeClr val="tx1"/>
              </a:solidFill>
              <a:latin typeface="+mn-lt"/>
              <a:cs typeface="Times New Roman" panose="02020603050405020304" pitchFamily="18" charset="0"/>
            </a:rPr>
            <a:t>svarbiausiose duomenų bazėse</a:t>
          </a:r>
          <a:r>
            <a:rPr lang="lt-LT" sz="1800" b="1" kern="1200" dirty="0" smtClean="0">
              <a:solidFill>
                <a:schemeClr val="tx1"/>
              </a:solidFill>
              <a:latin typeface="+mn-lt"/>
              <a:cs typeface="Times New Roman" panose="02020603050405020304" pitchFamily="18" charset="0"/>
            </a:rPr>
            <a:t>?</a:t>
          </a:r>
          <a:endParaRPr lang="lt-LT" sz="1800" b="1" kern="1200" dirty="0">
            <a:solidFill>
              <a:schemeClr val="tx1"/>
            </a:solidFill>
            <a:latin typeface="+mn-lt"/>
            <a:cs typeface="Times New Roman" panose="02020603050405020304" pitchFamily="18" charset="0"/>
          </a:endParaRPr>
        </a:p>
      </dsp:txBody>
      <dsp:txXfrm>
        <a:off x="2493538" y="0"/>
        <a:ext cx="2411681" cy="1484546"/>
      </dsp:txXfrm>
    </dsp:sp>
    <dsp:sp modelId="{78E08F1E-DFC3-4131-8D1A-B6B5E0B101D7}">
      <dsp:nvSpPr>
        <dsp:cNvPr id="0" name=""/>
        <dsp:cNvSpPr/>
      </dsp:nvSpPr>
      <dsp:spPr>
        <a:xfrm>
          <a:off x="5060125" y="0"/>
          <a:ext cx="2409749" cy="494848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lt-LT" sz="6500" kern="1200" dirty="0"/>
        </a:p>
      </dsp:txBody>
      <dsp:txXfrm>
        <a:off x="5060125" y="0"/>
        <a:ext cx="2409749" cy="1484546"/>
      </dsp:txXfrm>
    </dsp:sp>
    <dsp:sp modelId="{7DDFC972-2FEC-40DE-ADF0-413469E9A4E8}">
      <dsp:nvSpPr>
        <dsp:cNvPr id="0" name=""/>
        <dsp:cNvSpPr/>
      </dsp:nvSpPr>
      <dsp:spPr>
        <a:xfrm>
          <a:off x="2661537" y="3966144"/>
          <a:ext cx="2119732" cy="477502"/>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lt-LT" sz="1400" b="1" u="sng" kern="1200" dirty="0" smtClean="0">
              <a:solidFill>
                <a:schemeClr val="accent1">
                  <a:lumMod val="50000"/>
                </a:schemeClr>
              </a:solidFill>
              <a:latin typeface="+mn-lt"/>
              <a:cs typeface="Times New Roman" panose="02020603050405020304" pitchFamily="18" charset="0"/>
            </a:rPr>
            <a:t>https://www.scopus.com/</a:t>
          </a:r>
          <a:r>
            <a:rPr lang="lt-LT" sz="1400" b="1" kern="1200" dirty="0" smtClean="0">
              <a:solidFill>
                <a:schemeClr val="accent1">
                  <a:lumMod val="50000"/>
                </a:schemeClr>
              </a:solidFill>
              <a:latin typeface="+mn-lt"/>
              <a:cs typeface="Times New Roman" panose="02020603050405020304" pitchFamily="18" charset="0"/>
            </a:rPr>
            <a:t> </a:t>
          </a:r>
          <a:endParaRPr lang="lt-LT" sz="1400" b="1" kern="1200" dirty="0">
            <a:solidFill>
              <a:schemeClr val="accent1">
                <a:lumMod val="50000"/>
              </a:schemeClr>
            </a:solidFill>
            <a:latin typeface="+mn-lt"/>
          </a:endParaRPr>
        </a:p>
      </dsp:txBody>
      <dsp:txXfrm>
        <a:off x="2675523" y="3980130"/>
        <a:ext cx="2091760" cy="449530"/>
      </dsp:txXfrm>
    </dsp:sp>
    <dsp:sp modelId="{851FD76C-A780-4221-B0DC-596C8A48BB60}">
      <dsp:nvSpPr>
        <dsp:cNvPr id="0" name=""/>
        <dsp:cNvSpPr/>
      </dsp:nvSpPr>
      <dsp:spPr>
        <a:xfrm>
          <a:off x="2684680" y="2636301"/>
          <a:ext cx="2148344" cy="443901"/>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lt-LT" sz="1400" b="1" u="sng" kern="1200" dirty="0" smtClean="0">
              <a:solidFill>
                <a:schemeClr val="accent1">
                  <a:lumMod val="50000"/>
                </a:schemeClr>
              </a:solidFill>
              <a:latin typeface="Times New Roman" panose="02020603050405020304" pitchFamily="18" charset="0"/>
              <a:cs typeface="Times New Roman" panose="02020603050405020304" pitchFamily="18" charset="0"/>
            </a:rPr>
            <a:t>https://mjl.clarivate.com/</a:t>
          </a:r>
          <a:r>
            <a:rPr lang="en-US" sz="1400" b="1" kern="1200" dirty="0" smtClean="0">
              <a:solidFill>
                <a:schemeClr val="accent1">
                  <a:lumMod val="50000"/>
                </a:schemeClr>
              </a:solidFill>
              <a:latin typeface="Times New Roman" panose="02020603050405020304" pitchFamily="18" charset="0"/>
              <a:cs typeface="Times New Roman" panose="02020603050405020304" pitchFamily="18" charset="0"/>
            </a:rPr>
            <a:t> </a:t>
          </a:r>
          <a:r>
            <a:rPr lang="lt-LT" sz="1400" b="1" kern="1200" dirty="0" smtClean="0">
              <a:solidFill>
                <a:schemeClr val="accent1">
                  <a:lumMod val="50000"/>
                </a:schemeClr>
              </a:solidFill>
              <a:latin typeface="Times New Roman" panose="02020603050405020304" pitchFamily="18" charset="0"/>
              <a:cs typeface="Times New Roman" panose="02020603050405020304" pitchFamily="18" charset="0"/>
            </a:rPr>
            <a:t> </a:t>
          </a:r>
          <a:endParaRPr lang="lt-LT" sz="1400" b="1" kern="1200" dirty="0">
            <a:solidFill>
              <a:schemeClr val="accent1">
                <a:lumMod val="50000"/>
              </a:schemeClr>
            </a:solidFill>
          </a:endParaRPr>
        </a:p>
      </dsp:txBody>
      <dsp:txXfrm>
        <a:off x="2697681" y="2649302"/>
        <a:ext cx="2122342" cy="417899"/>
      </dsp:txXfrm>
    </dsp:sp>
    <dsp:sp modelId="{9FA0AC87-4F87-44B0-AF96-1044663087F3}">
      <dsp:nvSpPr>
        <dsp:cNvPr id="0" name=""/>
        <dsp:cNvSpPr/>
      </dsp:nvSpPr>
      <dsp:spPr>
        <a:xfrm>
          <a:off x="5213809" y="3866361"/>
          <a:ext cx="2055234" cy="609361"/>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lt-LT" sz="1300" b="1" u="sng" kern="1200" dirty="0" smtClean="0">
              <a:solidFill>
                <a:schemeClr val="accent1">
                  <a:lumMod val="50000"/>
                </a:schemeClr>
              </a:solidFill>
              <a:latin typeface="+mn-lt"/>
              <a:cs typeface="Times New Roman" panose="02020603050405020304" pitchFamily="18" charset="0"/>
            </a:rPr>
            <a:t>https://beallslist.net/standalone-journals/</a:t>
          </a:r>
          <a:endParaRPr lang="lt-LT" sz="1300" b="1" kern="1200" dirty="0">
            <a:solidFill>
              <a:schemeClr val="accent1">
                <a:lumMod val="50000"/>
              </a:schemeClr>
            </a:solidFill>
            <a:latin typeface="+mn-lt"/>
          </a:endParaRPr>
        </a:p>
      </dsp:txBody>
      <dsp:txXfrm>
        <a:off x="5231657" y="3884209"/>
        <a:ext cx="2019538" cy="573665"/>
      </dsp:txXfrm>
    </dsp:sp>
    <dsp:sp modelId="{D683A716-F9F6-4B07-8A7C-9836C344C2FE}">
      <dsp:nvSpPr>
        <dsp:cNvPr id="0" name=""/>
        <dsp:cNvSpPr/>
      </dsp:nvSpPr>
      <dsp:spPr>
        <a:xfrm>
          <a:off x="5088024" y="3254734"/>
          <a:ext cx="2347916" cy="721822"/>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lt-LT" sz="1400" b="1" u="sng" kern="1200" dirty="0" smtClean="0">
              <a:solidFill>
                <a:schemeClr val="accent1">
                  <a:lumMod val="50000"/>
                </a:schemeClr>
              </a:solidFill>
              <a:latin typeface="+mn-lt"/>
              <a:cs typeface="Times New Roman" panose="02020603050405020304" pitchFamily="18" charset="0"/>
            </a:rPr>
            <a:t>https://</a:t>
          </a:r>
          <a:r>
            <a:rPr lang="lt-LT" sz="1300" b="1" u="sng" kern="1200" dirty="0" smtClean="0">
              <a:solidFill>
                <a:schemeClr val="accent1">
                  <a:lumMod val="50000"/>
                </a:schemeClr>
              </a:solidFill>
              <a:latin typeface="+mn-lt"/>
              <a:cs typeface="Times New Roman" panose="02020603050405020304" pitchFamily="18" charset="0"/>
            </a:rPr>
            <a:t>predatoryjournals.com/journals</a:t>
          </a:r>
          <a:r>
            <a:rPr lang="lt-LT" sz="1400" b="1" u="sng" kern="1200" dirty="0" smtClean="0">
              <a:solidFill>
                <a:schemeClr val="accent1">
                  <a:lumMod val="50000"/>
                </a:schemeClr>
              </a:solidFill>
              <a:latin typeface="+mn-lt"/>
              <a:cs typeface="Times New Roman" panose="02020603050405020304" pitchFamily="18" charset="0"/>
            </a:rPr>
            <a:t>/</a:t>
          </a:r>
          <a:endParaRPr lang="lt-LT" sz="1400" b="1" kern="1200" dirty="0">
            <a:solidFill>
              <a:schemeClr val="accent1">
                <a:lumMod val="50000"/>
              </a:schemeClr>
            </a:solidFill>
            <a:latin typeface="+mn-lt"/>
          </a:endParaRPr>
        </a:p>
      </dsp:txBody>
      <dsp:txXfrm>
        <a:off x="5109165" y="3275875"/>
        <a:ext cx="2305634" cy="67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15E77-6240-4FD7-8687-DF1F4AEC8633}">
      <dsp:nvSpPr>
        <dsp:cNvPr id="0" name=""/>
        <dsp:cNvSpPr/>
      </dsp:nvSpPr>
      <dsp:spPr>
        <a:xfrm>
          <a:off x="924" y="0"/>
          <a:ext cx="2367517" cy="478193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ctr"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defTabSz="711200">
            <a:lnSpc>
              <a:spcPct val="90000"/>
            </a:lnSpc>
            <a:spcBef>
              <a:spcPct val="0"/>
            </a:spcBef>
            <a:spcAft>
              <a:spcPct val="35000"/>
            </a:spcAft>
          </a:pPr>
          <a:endParaRPr lang="lt-LT" sz="1400" kern="1200" dirty="0" smtClean="0">
            <a:latin typeface="Arial" panose="020B0604020202020204" pitchFamily="34" charset="0"/>
            <a:cs typeface="Arial" panose="020B0604020202020204" pitchFamily="34" charset="0"/>
          </a:endParaRPr>
        </a:p>
        <a:p>
          <a:pPr lvl="0"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derinamos kelios tarpusavyje </a:t>
          </a:r>
          <a:r>
            <a:rPr lang="lt-LT" sz="1400" b="1" kern="1200" dirty="0" smtClean="0">
              <a:solidFill>
                <a:schemeClr val="accent1">
                  <a:lumMod val="50000"/>
                </a:schemeClr>
              </a:solidFill>
              <a:latin typeface="Arial" panose="020B0604020202020204" pitchFamily="34" charset="0"/>
              <a:cs typeface="Arial" panose="020B0604020202020204" pitchFamily="34" charset="0"/>
            </a:rPr>
            <a:t>nesusijusios teminės sritys</a:t>
          </a:r>
        </a:p>
        <a:p>
          <a:pPr lvl="0"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kviečiamo </a:t>
          </a:r>
          <a:r>
            <a:rPr lang="lt-LT" sz="1400" b="1" kern="1200" dirty="0" smtClean="0">
              <a:solidFill>
                <a:schemeClr val="accent1">
                  <a:lumMod val="50000"/>
                </a:schemeClr>
              </a:solidFill>
              <a:latin typeface="Arial" panose="020B0604020202020204" pitchFamily="34" charset="0"/>
              <a:cs typeface="Arial" panose="020B0604020202020204" pitchFamily="34" charset="0"/>
            </a:rPr>
            <a:t>tyrėjo tyrimų sritis neatitinka</a:t>
          </a:r>
          <a:r>
            <a:rPr lang="lt-LT" sz="1400" kern="1200" dirty="0" smtClean="0">
              <a:latin typeface="Arial" panose="020B0604020202020204" pitchFamily="34" charset="0"/>
              <a:cs typeface="Arial" panose="020B0604020202020204" pitchFamily="34" charset="0"/>
            </a:rPr>
            <a:t> renginio temos</a:t>
          </a:r>
        </a:p>
        <a:p>
          <a:pPr lvl="0"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pavadinimo panašumas į  žinomų, geros reputacijos renginių </a:t>
          </a:r>
        </a:p>
        <a:p>
          <a:pPr lvl="0"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renginys nežinomas </a:t>
          </a:r>
          <a:r>
            <a:rPr lang="lt-LT" sz="1400" kern="1200" dirty="0" smtClean="0">
              <a:latin typeface="Arial" panose="020B0604020202020204" pitchFamily="34" charset="0"/>
              <a:cs typeface="Arial" panose="020B0604020202020204" pitchFamily="34" charset="0"/>
            </a:rPr>
            <a:t>tos tematikos mokslo srityje</a:t>
          </a:r>
        </a:p>
        <a:p>
          <a:pPr lvl="0"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perdėtai pabrėžiamas renginio tarptautiškumas („global“, „international“ pobūdis)</a:t>
          </a:r>
          <a:br>
            <a:rPr lang="lt-LT" sz="1400" kern="1200" dirty="0" smtClean="0">
              <a:latin typeface="Arial" panose="020B0604020202020204" pitchFamily="34" charset="0"/>
              <a:cs typeface="Arial" panose="020B0604020202020204" pitchFamily="34" charset="0"/>
            </a:rPr>
          </a:br>
          <a:r>
            <a:rPr lang="lt-LT" sz="1400" kern="1200" dirty="0" smtClean="0">
              <a:latin typeface="Arial" panose="020B0604020202020204" pitchFamily="34" charset="0"/>
              <a:cs typeface="Arial" panose="020B0604020202020204" pitchFamily="34" charset="0"/>
            </a:rPr>
            <a:t/>
          </a:r>
          <a:br>
            <a:rPr lang="lt-LT" sz="1400" kern="1200" dirty="0" smtClean="0">
              <a:latin typeface="Arial" panose="020B0604020202020204" pitchFamily="34" charset="0"/>
              <a:cs typeface="Arial" panose="020B0604020202020204" pitchFamily="34" charset="0"/>
            </a:rPr>
          </a:br>
          <a:r>
            <a:rPr lang="lt-LT" sz="1200" b="1" u="sng" kern="1200" dirty="0" smtClean="0">
              <a:solidFill>
                <a:schemeClr val="accent1">
                  <a:lumMod val="50000"/>
                </a:schemeClr>
              </a:solidFill>
              <a:latin typeface="Arial" panose="020B0604020202020204" pitchFamily="34" charset="0"/>
              <a:cs typeface="Arial" panose="020B0604020202020204" pitchFamily="34" charset="0"/>
            </a:rPr>
            <a:t>https://etikostarnyba.lt/wp-content/uploads/2019/11/Gaires_final.pdf</a:t>
          </a:r>
          <a:endParaRPr lang="lt-LT" sz="1200" kern="1200" dirty="0" smtClean="0">
            <a:latin typeface="Arial" panose="020B0604020202020204" pitchFamily="34" charset="0"/>
            <a:cs typeface="Arial" panose="020B0604020202020204" pitchFamily="34" charset="0"/>
          </a:endParaRPr>
        </a:p>
      </dsp:txBody>
      <dsp:txXfrm>
        <a:off x="924" y="0"/>
        <a:ext cx="2367517" cy="1434581"/>
      </dsp:txXfrm>
    </dsp:sp>
    <dsp:sp modelId="{6C583FD3-3F04-4916-9A74-A34D1BDA51E4}">
      <dsp:nvSpPr>
        <dsp:cNvPr id="0" name=""/>
        <dsp:cNvSpPr/>
      </dsp:nvSpPr>
      <dsp:spPr>
        <a:xfrm>
          <a:off x="219914" y="145663"/>
          <a:ext cx="1856931" cy="379176"/>
        </a:xfrm>
        <a:prstGeom prst="roundRect">
          <a:avLst>
            <a:gd name="adj" fmla="val 10000"/>
          </a:avLst>
        </a:prstGeom>
        <a:solidFill>
          <a:schemeClr val="accent1">
            <a:lumMod val="50000"/>
          </a:schemeClr>
        </a:solidFill>
        <a:ln w="15875"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kern="1200" dirty="0" smtClean="0">
              <a:latin typeface="+mn-lt"/>
              <a:cs typeface="Times New Roman" panose="02020603050405020304" pitchFamily="18" charset="0"/>
            </a:rPr>
            <a:t>Teminė sritis</a:t>
          </a:r>
          <a:endParaRPr lang="lt-LT" sz="2000" b="1" kern="1200" dirty="0">
            <a:latin typeface="+mn-lt"/>
            <a:cs typeface="Times New Roman" panose="02020603050405020304" pitchFamily="18" charset="0"/>
          </a:endParaRPr>
        </a:p>
      </dsp:txBody>
      <dsp:txXfrm>
        <a:off x="231020" y="156769"/>
        <a:ext cx="1834719" cy="356964"/>
      </dsp:txXfrm>
    </dsp:sp>
    <dsp:sp modelId="{5D50311C-7436-4832-B191-BF687FCF14FC}">
      <dsp:nvSpPr>
        <dsp:cNvPr id="0" name=""/>
        <dsp:cNvSpPr/>
      </dsp:nvSpPr>
      <dsp:spPr>
        <a:xfrm>
          <a:off x="2551860" y="0"/>
          <a:ext cx="2360066" cy="478193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ctr"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ctr"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marL="0" marR="0" lvl="0" indent="0" algn="l" defTabSz="914400" eaLnBrk="1" fontAlgn="auto" latinLnBrk="0" hangingPunct="1">
            <a:lnSpc>
              <a:spcPct val="100000"/>
            </a:lnSpc>
            <a:spcBef>
              <a:spcPct val="0"/>
            </a:spcBef>
            <a:spcAft>
              <a:spcPts val="672"/>
            </a:spcAft>
            <a:buClrTx/>
            <a:buSzTx/>
            <a:buFontTx/>
            <a:buNone/>
            <a:tabLst/>
            <a:defRPr/>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pelno siekianti, o ne žinoma</a:t>
          </a:r>
          <a:r>
            <a:rPr lang="lt-LT" sz="1400" kern="1200" dirty="0" smtClean="0">
              <a:latin typeface="Arial" panose="020B0604020202020204" pitchFamily="34" charset="0"/>
              <a:cs typeface="Arial" panose="020B0604020202020204" pitchFamily="34" charset="0"/>
            </a:rPr>
            <a:t>, tarptautinė </a:t>
          </a:r>
          <a:r>
            <a:rPr lang="lt-LT" sz="1400" b="1" kern="1200" dirty="0" smtClean="0">
              <a:solidFill>
                <a:schemeClr val="accent1">
                  <a:lumMod val="50000"/>
                </a:schemeClr>
              </a:solidFill>
              <a:latin typeface="Arial" panose="020B0604020202020204" pitchFamily="34" charset="0"/>
              <a:cs typeface="Arial" panose="020B0604020202020204" pitchFamily="34" charset="0"/>
            </a:rPr>
            <a:t>mokslinė organizacija</a:t>
          </a:r>
        </a:p>
        <a:p>
          <a:pPr marL="0" marR="0" lvl="0" indent="0" algn="l" defTabSz="711200" eaLnBrk="1" fontAlgn="auto" latinLnBrk="0" hangingPunct="1">
            <a:lnSpc>
              <a:spcPct val="90000"/>
            </a:lnSpc>
            <a:spcBef>
              <a:spcPct val="0"/>
            </a:spcBef>
            <a:spcAft>
              <a:spcPct val="35000"/>
            </a:spcAft>
            <a:buClrTx/>
            <a:buSzTx/>
            <a:buFontTx/>
            <a:buNone/>
            <a:tabLst/>
            <a:defRPr/>
          </a:pPr>
          <a:r>
            <a:rPr lang="lt-LT" sz="1400" kern="1200" dirty="0" smtClean="0">
              <a:latin typeface="Arial" panose="020B0604020202020204" pitchFamily="34" charset="0"/>
              <a:cs typeface="Arial" panose="020B0604020202020204" pitchFamily="34" charset="0"/>
            </a:rPr>
            <a:t>• kompanijos vardas girdėtas prastos reputacijos kontekste</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neskelbiama kontaktinė informacija </a:t>
          </a:r>
          <a:r>
            <a:rPr lang="lt-LT" sz="1400" kern="1200" dirty="0" smtClean="0">
              <a:latin typeface="Arial" panose="020B0604020202020204" pitchFamily="34" charset="0"/>
              <a:cs typeface="Arial" panose="020B0604020202020204" pitchFamily="34" charset="0"/>
            </a:rPr>
            <a:t>arba ji nėra aiški</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keli </a:t>
          </a:r>
          <a:r>
            <a:rPr lang="lt-LT" sz="1400" b="1" kern="1200" dirty="0" smtClean="0">
              <a:solidFill>
                <a:schemeClr val="accent1">
                  <a:lumMod val="50000"/>
                </a:schemeClr>
              </a:solidFill>
              <a:latin typeface="Arial" panose="020B0604020202020204" pitchFamily="34" charset="0"/>
              <a:cs typeface="Arial" panose="020B0604020202020204" pitchFamily="34" charset="0"/>
            </a:rPr>
            <a:t>skirtingų teminių sričių </a:t>
          </a:r>
          <a:r>
            <a:rPr lang="lt-LT" sz="1400" kern="1200" dirty="0" smtClean="0">
              <a:latin typeface="Arial" panose="020B0604020202020204" pitchFamily="34" charset="0"/>
              <a:cs typeface="Arial" panose="020B0604020202020204" pitchFamily="34" charset="0"/>
            </a:rPr>
            <a:t>mokslo </a:t>
          </a:r>
          <a:r>
            <a:rPr lang="lt-LT" sz="1400" b="1" kern="1200" dirty="0" smtClean="0">
              <a:solidFill>
                <a:schemeClr val="accent1">
                  <a:lumMod val="50000"/>
                </a:schemeClr>
              </a:solidFill>
              <a:latin typeface="Arial" panose="020B0604020202020204" pitchFamily="34" charset="0"/>
              <a:cs typeface="Arial" panose="020B0604020202020204" pitchFamily="34" charset="0"/>
            </a:rPr>
            <a:t>renginiai vienu metu</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greitas</a:t>
          </a:r>
          <a:r>
            <a:rPr lang="lt-LT" sz="1400" kern="1200" dirty="0" smtClean="0">
              <a:latin typeface="Arial" panose="020B0604020202020204" pitchFamily="34" charset="0"/>
              <a:cs typeface="Arial" panose="020B0604020202020204" pitchFamily="34" charset="0"/>
            </a:rPr>
            <a:t> pateiktų </a:t>
          </a:r>
          <a:r>
            <a:rPr lang="lt-LT" sz="1400" b="1" kern="1200" dirty="0" smtClean="0">
              <a:solidFill>
                <a:schemeClr val="accent1">
                  <a:lumMod val="50000"/>
                </a:schemeClr>
              </a:solidFill>
              <a:latin typeface="Arial" panose="020B0604020202020204" pitchFamily="34" charset="0"/>
              <a:cs typeface="Arial" panose="020B0604020202020204" pitchFamily="34" charset="0"/>
            </a:rPr>
            <a:t>santraukų įvertinimas</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aukštas dalyvio mokestis</a:t>
          </a:r>
        </a:p>
        <a:p>
          <a:pPr lvl="0" algn="l" defTabSz="711200">
            <a:lnSpc>
              <a:spcPct val="90000"/>
            </a:lnSpc>
            <a:spcBef>
              <a:spcPct val="0"/>
            </a:spcBef>
            <a:spcAft>
              <a:spcPct val="35000"/>
            </a:spcAft>
          </a:pPr>
          <a:endParaRPr lang="lt-LT" sz="1600" b="1" kern="1200" dirty="0">
            <a:solidFill>
              <a:schemeClr val="tx1"/>
            </a:solidFill>
            <a:latin typeface="+mn-lt"/>
            <a:cs typeface="Times New Roman" panose="02020603050405020304" pitchFamily="18" charset="0"/>
          </a:endParaRPr>
        </a:p>
      </dsp:txBody>
      <dsp:txXfrm>
        <a:off x="2551860" y="0"/>
        <a:ext cx="2360066" cy="1434581"/>
      </dsp:txXfrm>
    </dsp:sp>
    <dsp:sp modelId="{78E08F1E-DFC3-4131-8D1A-B6B5E0B101D7}">
      <dsp:nvSpPr>
        <dsp:cNvPr id="0" name=""/>
        <dsp:cNvSpPr/>
      </dsp:nvSpPr>
      <dsp:spPr>
        <a:xfrm>
          <a:off x="5077608" y="0"/>
          <a:ext cx="2577374" cy="4781937"/>
        </a:xfrm>
        <a:prstGeom prst="roundRect">
          <a:avLst>
            <a:gd name="adj" fmla="val 10000"/>
          </a:avLst>
        </a:prstGeom>
        <a:solidFill>
          <a:schemeClr val="accent1">
            <a:lumMod val="20000"/>
            <a:lumOff val="80000"/>
          </a:schemeClr>
        </a:solidFill>
        <a:ln w="15875">
          <a:solidFill>
            <a:schemeClr val="accent1">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lt-LT" sz="1600" kern="1200" dirty="0" smtClean="0">
            <a:latin typeface="+mn-lt"/>
          </a:endParaRPr>
        </a:p>
        <a:p>
          <a:pPr lvl="0" algn="ctr" defTabSz="711200">
            <a:lnSpc>
              <a:spcPct val="90000"/>
            </a:lnSpc>
            <a:spcBef>
              <a:spcPct val="0"/>
            </a:spcBef>
            <a:spcAft>
              <a:spcPct val="35000"/>
            </a:spcAft>
          </a:pPr>
          <a:endParaRPr lang="lt-LT" sz="1600" kern="1200" dirty="0" smtClean="0">
            <a:latin typeface="+mn-lt"/>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endParaRPr lang="lt-LT" sz="1600" kern="1200" dirty="0" smtClean="0">
            <a:latin typeface="+mn-lt"/>
            <a:cs typeface="Times New Roman" panose="02020603050405020304" pitchFamily="18" charset="0"/>
          </a:endParaRPr>
        </a:p>
        <a:p>
          <a:pPr lvl="0" algn="l" defTabSz="711200">
            <a:lnSpc>
              <a:spcPct val="90000"/>
            </a:lnSpc>
            <a:spcBef>
              <a:spcPct val="0"/>
            </a:spcBef>
            <a:spcAft>
              <a:spcPct val="35000"/>
            </a:spcAft>
          </a:pPr>
          <a:r>
            <a:rPr lang="lt-LT" sz="1600" kern="1200" dirty="0" smtClean="0">
              <a:latin typeface="Arial" panose="020B0604020202020204" pitchFamily="34" charset="0"/>
              <a:cs typeface="Arial" panose="020B0604020202020204" pitchFamily="34" charset="0"/>
            </a:rPr>
            <a:t>• </a:t>
          </a:r>
          <a:r>
            <a:rPr lang="lt-LT" sz="1400" kern="1200" dirty="0" smtClean="0">
              <a:latin typeface="Arial" panose="020B0604020202020204" pitchFamily="34" charset="0"/>
              <a:cs typeface="Arial" panose="020B0604020202020204" pitchFamily="34" charset="0"/>
            </a:rPr>
            <a:t>informacija pateikiama </a:t>
          </a:r>
          <a:r>
            <a:rPr lang="lt-LT" sz="1400" b="1" kern="1200" dirty="0" smtClean="0">
              <a:solidFill>
                <a:schemeClr val="accent1">
                  <a:lumMod val="50000"/>
                </a:schemeClr>
              </a:solidFill>
              <a:latin typeface="Arial" panose="020B0604020202020204" pitchFamily="34" charset="0"/>
              <a:cs typeface="Arial" panose="020B0604020202020204" pitchFamily="34" charset="0"/>
            </a:rPr>
            <a:t>netaisyklinga kalba</a:t>
          </a:r>
          <a:r>
            <a:rPr lang="lt-LT" sz="1400" kern="1200" dirty="0" smtClean="0">
              <a:latin typeface="Arial" panose="020B0604020202020204" pitchFamily="34" charset="0"/>
              <a:cs typeface="Arial" panose="020B0604020202020204" pitchFamily="34" charset="0"/>
            </a:rPr>
            <a:t>, daug klaidų</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interneto svetainė ir el. laiškai primityvaus dizaino</a:t>
          </a:r>
          <a:r>
            <a:rPr lang="lt-LT" sz="1400" kern="1200" dirty="0" smtClean="0">
              <a:latin typeface="Arial" panose="020B0604020202020204" pitchFamily="34" charset="0"/>
              <a:cs typeface="Arial" panose="020B0604020202020204" pitchFamily="34" charset="0"/>
            </a:rPr>
            <a:t>, naudojami nemokami el. pašto adresai  </a:t>
          </a:r>
        </a:p>
        <a:p>
          <a:pPr lvl="0" algn="l" defTabSz="711200">
            <a:lnSpc>
              <a:spcPct val="90000"/>
            </a:lnSpc>
            <a:spcBef>
              <a:spcPct val="0"/>
            </a:spcBef>
            <a:spcAft>
              <a:spcPct val="350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nėra skelbiama arba</a:t>
          </a:r>
          <a:r>
            <a:rPr lang="lt-LT" sz="1400" kern="1200" dirty="0" smtClean="0">
              <a:latin typeface="Arial" panose="020B0604020202020204" pitchFamily="34" charset="0"/>
              <a:cs typeface="Arial" panose="020B0604020202020204" pitchFamily="34" charset="0"/>
            </a:rPr>
            <a:t> pateikiama </a:t>
          </a:r>
          <a:r>
            <a:rPr lang="lt-LT" sz="1400" b="1" kern="1200" dirty="0" smtClean="0">
              <a:solidFill>
                <a:schemeClr val="accent1">
                  <a:lumMod val="50000"/>
                </a:schemeClr>
              </a:solidFill>
              <a:latin typeface="Arial" panose="020B0604020202020204" pitchFamily="34" charset="0"/>
              <a:cs typeface="Arial" panose="020B0604020202020204" pitchFamily="34" charset="0"/>
            </a:rPr>
            <a:t>melaginga informacija apie mokslinio komiteto narius</a:t>
          </a:r>
          <a:r>
            <a:rPr lang="lt-LT" sz="1400" kern="1200" dirty="0" smtClean="0">
              <a:latin typeface="Arial" panose="020B0604020202020204" pitchFamily="34" charset="0"/>
              <a:cs typeface="Arial" panose="020B0604020202020204" pitchFamily="34" charset="0"/>
            </a:rPr>
            <a:t>, recenzentus, kviestinius </a:t>
          </a:r>
          <a:r>
            <a:rPr lang="lt-LT" sz="1400" b="1" kern="1200" dirty="0" smtClean="0">
              <a:solidFill>
                <a:schemeClr val="accent1">
                  <a:lumMod val="50000"/>
                </a:schemeClr>
              </a:solidFill>
              <a:latin typeface="Arial" panose="020B0604020202020204" pitchFamily="34" charset="0"/>
              <a:cs typeface="Arial" panose="020B0604020202020204" pitchFamily="34" charset="0"/>
            </a:rPr>
            <a:t>pranešėjus</a:t>
          </a:r>
          <a:r>
            <a:rPr lang="lt-LT" sz="1400" kern="1200" dirty="0" smtClean="0">
              <a:latin typeface="Arial" panose="020B0604020202020204" pitchFamily="34" charset="0"/>
              <a:cs typeface="Arial" panose="020B0604020202020204" pitchFamily="34" charset="0"/>
            </a:rPr>
            <a:t> ir kt. </a:t>
          </a:r>
        </a:p>
        <a:p>
          <a:pPr lvl="0" algn="l" defTabSz="711200">
            <a:lnSpc>
              <a:spcPct val="90000"/>
            </a:lnSpc>
            <a:spcBef>
              <a:spcPct val="0"/>
            </a:spcBef>
            <a:spcAft>
              <a:spcPts val="300"/>
            </a:spcAft>
          </a:pP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kviečiama</a:t>
          </a:r>
          <a:r>
            <a:rPr lang="lt-LT" sz="1400" kern="1200" dirty="0" smtClean="0">
              <a:latin typeface="Arial" panose="020B0604020202020204" pitchFamily="34" charset="0"/>
              <a:cs typeface="Arial" panose="020B0604020202020204" pitchFamily="34" charset="0"/>
            </a:rPr>
            <a:t> </a:t>
          </a:r>
          <a:r>
            <a:rPr lang="lt-LT" sz="1400" b="1" kern="1200" dirty="0" smtClean="0">
              <a:solidFill>
                <a:schemeClr val="accent1">
                  <a:lumMod val="50000"/>
                </a:schemeClr>
              </a:solidFill>
              <a:latin typeface="Arial" panose="020B0604020202020204" pitchFamily="34" charset="0"/>
              <a:cs typeface="Arial" panose="020B0604020202020204" pitchFamily="34" charset="0"/>
            </a:rPr>
            <a:t>tapti </a:t>
          </a:r>
          <a:r>
            <a:rPr lang="lt-LT" sz="1400" b="0" kern="1200" dirty="0" smtClean="0">
              <a:solidFill>
                <a:schemeClr val="tx1"/>
              </a:solidFill>
              <a:latin typeface="Arial" panose="020B0604020202020204" pitchFamily="34" charset="0"/>
              <a:cs typeface="Arial" panose="020B0604020202020204" pitchFamily="34" charset="0"/>
            </a:rPr>
            <a:t>ir </a:t>
          </a:r>
          <a:r>
            <a:rPr lang="lt-LT" sz="1400" b="1" kern="1200" dirty="0" smtClean="0">
              <a:solidFill>
                <a:schemeClr val="accent1">
                  <a:lumMod val="50000"/>
                </a:schemeClr>
              </a:solidFill>
              <a:latin typeface="Arial" panose="020B0604020202020204" pitchFamily="34" charset="0"/>
              <a:cs typeface="Arial" panose="020B0604020202020204" pitchFamily="34" charset="0"/>
            </a:rPr>
            <a:t>mokslinio komiteto nariu, recenzentu</a:t>
          </a:r>
          <a:r>
            <a:rPr lang="lt-LT" sz="1400" kern="1200" dirty="0" smtClean="0">
              <a:latin typeface="Arial" panose="020B0604020202020204" pitchFamily="34" charset="0"/>
              <a:cs typeface="Arial" panose="020B0604020202020204" pitchFamily="34" charset="0"/>
            </a:rPr>
            <a:t>, negailima pagyrų</a:t>
          </a:r>
        </a:p>
        <a:p>
          <a:pPr lvl="0" algn="l" defTabSz="711200">
            <a:lnSpc>
              <a:spcPct val="90000"/>
            </a:lnSpc>
            <a:spcBef>
              <a:spcPct val="0"/>
            </a:spcBef>
            <a:spcAft>
              <a:spcPts val="300"/>
            </a:spcAft>
          </a:pPr>
          <a:r>
            <a:rPr lang="lt-LT" sz="1400" kern="1200" dirty="0" smtClean="0">
              <a:latin typeface="Arial" panose="020B0604020202020204" pitchFamily="34" charset="0"/>
              <a:cs typeface="Arial" panose="020B0604020202020204" pitchFamily="34" charset="0"/>
            </a:rPr>
            <a:t>• bendravimas nutrūksta  sumokėjus dalyvio mokestį</a:t>
          </a:r>
          <a:endParaRPr lang="lt-LT" sz="1600" kern="1200" dirty="0">
            <a:latin typeface="+mn-lt"/>
            <a:cs typeface="Times New Roman" panose="02020603050405020304" pitchFamily="18" charset="0"/>
          </a:endParaRPr>
        </a:p>
      </dsp:txBody>
      <dsp:txXfrm>
        <a:off x="5077608" y="0"/>
        <a:ext cx="2577374" cy="1434581"/>
      </dsp:txXfrm>
    </dsp:sp>
    <dsp:sp modelId="{851FD76C-A780-4221-B0DC-596C8A48BB60}">
      <dsp:nvSpPr>
        <dsp:cNvPr id="0" name=""/>
        <dsp:cNvSpPr/>
      </dsp:nvSpPr>
      <dsp:spPr>
        <a:xfrm flipH="1">
          <a:off x="3898317" y="4540151"/>
          <a:ext cx="76524" cy="44168"/>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lt-LT" sz="1400" b="1" kern="1200" dirty="0" smtClean="0">
              <a:solidFill>
                <a:schemeClr val="accent1">
                  <a:lumMod val="50000"/>
                </a:schemeClr>
              </a:solidFill>
              <a:latin typeface="Times New Roman" panose="02020603050405020304" pitchFamily="18" charset="0"/>
              <a:cs typeface="Times New Roman" panose="02020603050405020304" pitchFamily="18" charset="0"/>
            </a:rPr>
            <a:t> </a:t>
          </a:r>
          <a:endParaRPr lang="lt-LT" sz="1400" b="1" kern="1200" dirty="0">
            <a:solidFill>
              <a:schemeClr val="accent1">
                <a:lumMod val="50000"/>
              </a:schemeClr>
            </a:solidFill>
          </a:endParaRPr>
        </a:p>
      </dsp:txBody>
      <dsp:txXfrm>
        <a:off x="3899611" y="4541445"/>
        <a:ext cx="73936" cy="415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C3969-9E63-A345-BB21-C4F80F17B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AFF04-979D-ED46-A90F-3C0B9D596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7756-703A-4C45-96D0-2261A4FADC57}" type="datetimeFigureOut">
              <a:rPr lang="en-US" smtClean="0"/>
              <a:t>5/29/2024</a:t>
            </a:fld>
            <a:endParaRPr lang="en-US"/>
          </a:p>
        </p:txBody>
      </p:sp>
      <p:sp>
        <p:nvSpPr>
          <p:cNvPr id="4" name="Footer Placeholder 3">
            <a:extLst>
              <a:ext uri="{FF2B5EF4-FFF2-40B4-BE49-F238E27FC236}">
                <a16:creationId xmlns:a16="http://schemas.microsoft.com/office/drawing/2014/main" id="{788A9E3F-2800-654D-A508-43B1B8C34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2DB950-E412-6D41-986A-A4F7198885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AD6D8-DF40-6D42-973A-CD331A9D1051}" type="slidenum">
              <a:rPr lang="en-US" smtClean="0"/>
              <a:t>‹#›</a:t>
            </a:fld>
            <a:endParaRPr lang="en-US"/>
          </a:p>
        </p:txBody>
      </p:sp>
    </p:spTree>
    <p:extLst>
      <p:ext uri="{BB962C8B-B14F-4D97-AF65-F5344CB8AC3E}">
        <p14:creationId xmlns:p14="http://schemas.microsoft.com/office/powerpoint/2010/main" val="24273097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A7845-6E42-A54B-BDCA-C3518250E7BF}"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41982-9C9C-C141-8575-EDABC0346C38}" type="slidenum">
              <a:rPr lang="en-US" smtClean="0"/>
              <a:t>‹#›</a:t>
            </a:fld>
            <a:endParaRPr lang="en-US"/>
          </a:p>
        </p:txBody>
      </p:sp>
    </p:spTree>
    <p:extLst>
      <p:ext uri="{BB962C8B-B14F-4D97-AF65-F5344CB8AC3E}">
        <p14:creationId xmlns:p14="http://schemas.microsoft.com/office/powerpoint/2010/main" val="148024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ė">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Subantraštė</a:t>
            </a:r>
            <a:endParaRPr lang="en-US" dirty="0"/>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Antraštė</a:t>
            </a:r>
            <a:endParaRPr lang="en-US" dirty="0"/>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19668352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kstas_Dvi dalys">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9" name="Slide Number Placeholder 3">
            <a:extLst>
              <a:ext uri="{FF2B5EF4-FFF2-40B4-BE49-F238E27FC236}">
                <a16:creationId xmlns:a16="http://schemas.microsoft.com/office/drawing/2014/main" id="{B83568EC-B77A-0E4D-9628-B5B410A3918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153394625"/>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as_Keturios daly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24FEE-B2A5-5B45-808C-F0B694341654}"/>
              </a:ext>
            </a:extLst>
          </p:cNvPr>
          <p:cNvSpPr/>
          <p:nvPr userDrawn="1"/>
        </p:nvSpPr>
        <p:spPr>
          <a:xfrm>
            <a:off x="609600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8" name="Rectangle 17">
            <a:extLst>
              <a:ext uri="{FF2B5EF4-FFF2-40B4-BE49-F238E27FC236}">
                <a16:creationId xmlns:a16="http://schemas.microsoft.com/office/drawing/2014/main" id="{504E145C-81F0-8344-8DEA-9501D7BD7159}"/>
              </a:ext>
            </a:extLst>
          </p:cNvPr>
          <p:cNvSpPr/>
          <p:nvPr userDrawn="1"/>
        </p:nvSpPr>
        <p:spPr>
          <a:xfrm>
            <a:off x="1" y="342900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Tree>
    <p:extLst>
      <p:ext uri="{BB962C8B-B14F-4D97-AF65-F5344CB8AC3E}">
        <p14:creationId xmlns:p14="http://schemas.microsoft.com/office/powerpoint/2010/main" val="296277402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kstas_Keturios daly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E145C-81F0-8344-8DEA-9501D7BD7159}"/>
              </a:ext>
            </a:extLst>
          </p:cNvPr>
          <p:cNvSpPr/>
          <p:nvPr userDrawn="1"/>
        </p:nvSpPr>
        <p:spPr>
          <a:xfrm>
            <a:off x="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75224FEE-B2A5-5B45-808C-F0B694341654}"/>
              </a:ext>
            </a:extLst>
          </p:cNvPr>
          <p:cNvSpPr/>
          <p:nvPr userDrawn="1"/>
        </p:nvSpPr>
        <p:spPr>
          <a:xfrm>
            <a:off x="6096001" y="3428998"/>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Tree>
    <p:extLst>
      <p:ext uri="{BB962C8B-B14F-4D97-AF65-F5344CB8AC3E}">
        <p14:creationId xmlns:p14="http://schemas.microsoft.com/office/powerpoint/2010/main" val="2360365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kstas_Keturios dalys">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84176-04FD-7E44-80FE-534E00AD6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0">
            <a:extLst>
              <a:ext uri="{FF2B5EF4-FFF2-40B4-BE49-F238E27FC236}">
                <a16:creationId xmlns:a16="http://schemas.microsoft.com/office/drawing/2014/main" id="{A2479587-0613-014A-907C-7A6BD40A26A3}"/>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9" name="Text Placeholder 20">
            <a:extLst>
              <a:ext uri="{FF2B5EF4-FFF2-40B4-BE49-F238E27FC236}">
                <a16:creationId xmlns:a16="http://schemas.microsoft.com/office/drawing/2014/main" id="{0FAD5EC6-4199-5C46-B4E6-5A8F47734253}"/>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0" name="Text Placeholder 20">
            <a:extLst>
              <a:ext uri="{FF2B5EF4-FFF2-40B4-BE49-F238E27FC236}">
                <a16:creationId xmlns:a16="http://schemas.microsoft.com/office/drawing/2014/main" id="{63654EC9-44A8-5048-83C2-2359A000B865}"/>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1" name="Text Placeholder 20">
            <a:extLst>
              <a:ext uri="{FF2B5EF4-FFF2-40B4-BE49-F238E27FC236}">
                <a16:creationId xmlns:a16="http://schemas.microsoft.com/office/drawing/2014/main" id="{87ED44B0-B49B-2E43-9448-B9CA2D9A13BF}"/>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Tree>
    <p:extLst>
      <p:ext uri="{BB962C8B-B14F-4D97-AF65-F5344CB8AC3E}">
        <p14:creationId xmlns:p14="http://schemas.microsoft.com/office/powerpoint/2010/main" val="2967530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kstas_Keturios daly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47910-06FD-4846-B37B-91A91EE5B3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0">
            <a:extLst>
              <a:ext uri="{FF2B5EF4-FFF2-40B4-BE49-F238E27FC236}">
                <a16:creationId xmlns:a16="http://schemas.microsoft.com/office/drawing/2014/main" id="{719F9151-DC16-CE4F-9309-39250B29EAA0}"/>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5" name="Text Placeholder 20">
            <a:extLst>
              <a:ext uri="{FF2B5EF4-FFF2-40B4-BE49-F238E27FC236}">
                <a16:creationId xmlns:a16="http://schemas.microsoft.com/office/drawing/2014/main" id="{C502A480-02A7-4745-AB98-DBF617812510}"/>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6" name="Text Placeholder 20">
            <a:extLst>
              <a:ext uri="{FF2B5EF4-FFF2-40B4-BE49-F238E27FC236}">
                <a16:creationId xmlns:a16="http://schemas.microsoft.com/office/drawing/2014/main" id="{9DD59F3E-D979-E24A-8E0A-3B87A2DA64D7}"/>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7" name="Text Placeholder 20">
            <a:extLst>
              <a:ext uri="{FF2B5EF4-FFF2-40B4-BE49-F238E27FC236}">
                <a16:creationId xmlns:a16="http://schemas.microsoft.com/office/drawing/2014/main" id="{F8037D3B-F9E1-394A-A1A9-880049C2F5D7}"/>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Tree>
    <p:extLst>
      <p:ext uri="{BB962C8B-B14F-4D97-AF65-F5344CB8AC3E}">
        <p14:creationId xmlns:p14="http://schemas.microsoft.com/office/powerpoint/2010/main" val="1770696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skutinė">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2909230"/>
            <a:ext cx="8854531" cy="353452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Q&amp;A</a:t>
            </a:r>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276475765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68082D-F45E-1B49-9FC3-AAC24B32073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71262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_Antraštė_Balta">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1696790623"/>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_Antraštė_Juoda">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383031109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i_Foto_Juoda">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B18BB3B5-113D-8548-9F2F-322C167FD2BE}"/>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165501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en-US" dirty="0" err="1"/>
              <a:t>Antraštė</a:t>
            </a:r>
            <a:endParaRPr lang="en-US" dirty="0"/>
          </a:p>
          <a:p>
            <a:pPr lvl="0"/>
            <a:r>
              <a:rPr lang="en-US" dirty="0" err="1"/>
              <a:t>Antraštė</a:t>
            </a:r>
            <a:endParaRPr lang="en-US" dirty="0"/>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Turinys</a:t>
            </a:r>
            <a:endParaRPr lang="en-US" dirty="0"/>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sp>
        <p:nvSpPr>
          <p:cNvPr id="9" name="Slide Number Placeholder 3">
            <a:extLst>
              <a:ext uri="{FF2B5EF4-FFF2-40B4-BE49-F238E27FC236}">
                <a16:creationId xmlns:a16="http://schemas.microsoft.com/office/drawing/2014/main" id="{7AF8862B-96D5-3A40-B92F-BAC6CDE874C0}"/>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315422960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73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vi_Foto_Balta">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786F870C-64A2-4745-A31D-1B11AEC206B2}"/>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00138582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_Antraštė_Tekstas_Juoda">
    <p:bg>
      <p:bgPr>
        <a:solidFill>
          <a:schemeClr val="tx1"/>
        </a:solidFill>
        <a:effectLst/>
      </p:bgPr>
    </p:bg>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B5F1E7A3-042D-1A41-A4EE-C4B741F2F954}"/>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6" name="Text Placeholder 4">
            <a:extLst>
              <a:ext uri="{FF2B5EF4-FFF2-40B4-BE49-F238E27FC236}">
                <a16:creationId xmlns:a16="http://schemas.microsoft.com/office/drawing/2014/main" id="{0393B77B-8341-1C44-8B13-EC418665B44B}"/>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19" name="Picture Placeholder 4">
            <a:extLst>
              <a:ext uri="{FF2B5EF4-FFF2-40B4-BE49-F238E27FC236}">
                <a16:creationId xmlns:a16="http://schemas.microsoft.com/office/drawing/2014/main" id="{87791077-CFD2-474A-ADBD-B95943A91900}"/>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3D9565FE-3CF5-C940-8534-EF27E7FE6B39}"/>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4564329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_Antraštė_Tekstas_Balta">
    <p:bg>
      <p:bgPr>
        <a:solidFill>
          <a:schemeClr val="bg1"/>
        </a:solidFill>
        <a:effectLst/>
      </p:bgPr>
    </p:bg>
    <p:spTree>
      <p:nvGrpSpPr>
        <p:cNvPr id="1" name=""/>
        <p:cNvGrpSpPr/>
        <p:nvPr/>
      </p:nvGrpSpPr>
      <p:grpSpPr>
        <a:xfrm>
          <a:off x="0" y="0"/>
          <a:ext cx="0" cy="0"/>
          <a:chOff x="0" y="0"/>
          <a:chExt cx="0" cy="0"/>
        </a:xfrm>
      </p:grpSpPr>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E960C207-DFB8-7C44-BEFE-3C8BB4B229DC}"/>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4081787762"/>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traštė_Tekstas_Foto_Juoda">
    <p:bg>
      <p:bgPr>
        <a:solidFill>
          <a:schemeClr val="tx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Tree>
    <p:extLst>
      <p:ext uri="{BB962C8B-B14F-4D97-AF65-F5344CB8AC3E}">
        <p14:creationId xmlns:p14="http://schemas.microsoft.com/office/powerpoint/2010/main" val="15623062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traštė_Tekstas_Foto_Balta">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Tree>
    <p:extLst>
      <p:ext uri="{BB962C8B-B14F-4D97-AF65-F5344CB8AC3E}">
        <p14:creationId xmlns:p14="http://schemas.microsoft.com/office/powerpoint/2010/main" val="33221179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to_Antraštė_Keturios dalys">
    <p:bg>
      <p:bgPr>
        <a:solidFill>
          <a:schemeClr val="bg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298993207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oto_Antraštė_Keturios dalys">
    <p:bg>
      <p:bgPr>
        <a:solidFill>
          <a:schemeClr val="tx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3899158391"/>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to_Antraštė_Keturios dalys">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41970571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to_Antraštė_Keturios dalys">
    <p:bg>
      <p:bgPr>
        <a:solidFill>
          <a:schemeClr val="tx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191177747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ulinė">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Subantraštė</a:t>
            </a:r>
            <a:endParaRPr lang="en-US" dirty="0"/>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Antraštė</a:t>
            </a:r>
            <a:endParaRPr lang="en-US" dirty="0"/>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998225804"/>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rius_Vienas skaičiu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2840052" y="0"/>
            <a:ext cx="38100" cy="6858000"/>
          </a:xfrm>
          <a:prstGeom prst="rect">
            <a:avLst/>
          </a:prstGeom>
        </p:spPr>
      </p:pic>
      <p:pic>
        <p:nvPicPr>
          <p:cNvPr id="9" name="Picture 8">
            <a:extLst>
              <a:ext uri="{FF2B5EF4-FFF2-40B4-BE49-F238E27FC236}">
                <a16:creationId xmlns:a16="http://schemas.microsoft.com/office/drawing/2014/main" id="{DE4D699B-062F-E34A-B8AF-6AF33D54CB2F}"/>
              </a:ext>
            </a:extLst>
          </p:cNvPr>
          <p:cNvPicPr>
            <a:picLocks noChangeAspect="1"/>
          </p:cNvPicPr>
          <p:nvPr userDrawn="1"/>
        </p:nvPicPr>
        <p:blipFill rotWithShape="1">
          <a:blip r:embed="rId4"/>
          <a:srcRect l="-119640" t="58032" r="-170830" b="390"/>
          <a:stretch/>
        </p:blipFill>
        <p:spPr>
          <a:xfrm rot="5400000">
            <a:off x="1351336" y="52466"/>
            <a:ext cx="148773" cy="2851446"/>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3467098" y="3668711"/>
            <a:ext cx="6222494" cy="2724025"/>
          </a:xfrm>
          <a:prstGeom prst="rect">
            <a:avLst/>
          </a:prstGeom>
        </p:spPr>
        <p:txBody>
          <a:bodyPr anchor="b"/>
          <a:lstStyle>
            <a:lvl1pPr marL="0" indent="0">
              <a:buNone/>
              <a:defRPr sz="37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Antraštė</a:t>
            </a:r>
            <a:endParaRPr lang="en-US" dirty="0"/>
          </a:p>
        </p:txBody>
      </p:sp>
      <p:pic>
        <p:nvPicPr>
          <p:cNvPr id="19" name="Picture 18">
            <a:extLst>
              <a:ext uri="{FF2B5EF4-FFF2-40B4-BE49-F238E27FC236}">
                <a16:creationId xmlns:a16="http://schemas.microsoft.com/office/drawing/2014/main" id="{E6E61C04-401B-A548-95BE-432EEC7539D9}"/>
              </a:ext>
            </a:extLst>
          </p:cNvPr>
          <p:cNvPicPr>
            <a:picLocks noChangeAspect="1"/>
          </p:cNvPicPr>
          <p:nvPr userDrawn="1"/>
        </p:nvPicPr>
        <p:blipFill>
          <a:blip r:embed="rId5"/>
          <a:stretch>
            <a:fillRect/>
          </a:stretch>
        </p:blipFill>
        <p:spPr>
          <a:xfrm>
            <a:off x="1373481" y="1329925"/>
            <a:ext cx="1104900" cy="254000"/>
          </a:xfrm>
          <a:prstGeom prst="rect">
            <a:avLst/>
          </a:prstGeom>
        </p:spPr>
      </p:pic>
      <p:sp>
        <p:nvSpPr>
          <p:cNvPr id="13" name="Text Placeholder 2">
            <a:extLst>
              <a:ext uri="{FF2B5EF4-FFF2-40B4-BE49-F238E27FC236}">
                <a16:creationId xmlns:a16="http://schemas.microsoft.com/office/drawing/2014/main" id="{C83BDE46-B3FD-934A-954D-8ED9ABBD069B}"/>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sp>
        <p:nvSpPr>
          <p:cNvPr id="12" name="TextBox 11">
            <a:extLst>
              <a:ext uri="{FF2B5EF4-FFF2-40B4-BE49-F238E27FC236}">
                <a16:creationId xmlns:a16="http://schemas.microsoft.com/office/drawing/2014/main" id="{323ABD1B-A1CE-B243-B0AE-AFA3DF058648}"/>
              </a:ext>
            </a:extLst>
          </p:cNvPr>
          <p:cNvSpPr txBox="1"/>
          <p:nvPr userDrawn="1"/>
        </p:nvSpPr>
        <p:spPr>
          <a:xfrm>
            <a:off x="3467098" y="1289465"/>
            <a:ext cx="4604847" cy="323165"/>
          </a:xfrm>
          <a:prstGeom prst="rect">
            <a:avLst/>
          </a:prstGeom>
          <a:noFill/>
        </p:spPr>
        <p:txBody>
          <a:bodyPr wrap="square" rtlCol="0">
            <a:spAutoFit/>
          </a:bodyPr>
          <a:lstStyle/>
          <a:p>
            <a:r>
              <a:rPr lang="en-LT" sz="1500" b="1" i="0" dirty="0">
                <a:solidFill>
                  <a:schemeClr val="bg1"/>
                </a:solidFill>
                <a:latin typeface="Arial" panose="020B0604020202020204" pitchFamily="34" charset="0"/>
                <a:ea typeface="Inter Semi Bold" panose="020B0502030000000004" pitchFamily="34" charset="0"/>
                <a:cs typeface="Arial" panose="020B0604020202020204" pitchFamily="34" charset="0"/>
              </a:rPr>
              <a:t>KAUNO TECHNOLOGIJOS UNIVERSITETAS</a:t>
            </a:r>
          </a:p>
        </p:txBody>
      </p:sp>
      <p:sp>
        <p:nvSpPr>
          <p:cNvPr id="14" name="Text Placeholder 6">
            <a:extLst>
              <a:ext uri="{FF2B5EF4-FFF2-40B4-BE49-F238E27FC236}">
                <a16:creationId xmlns:a16="http://schemas.microsoft.com/office/drawing/2014/main" id="{F0045096-48AE-2F45-81DE-246F7A97BAFA}"/>
              </a:ext>
            </a:extLst>
          </p:cNvPr>
          <p:cNvSpPr>
            <a:spLocks noGrp="1"/>
          </p:cNvSpPr>
          <p:nvPr>
            <p:ph type="body" sz="quarter" idx="13" hasCustomPrompt="1"/>
          </p:nvPr>
        </p:nvSpPr>
        <p:spPr>
          <a:xfrm>
            <a:off x="0" y="3373722"/>
            <a:ext cx="2828658" cy="3222561"/>
          </a:xfrm>
          <a:prstGeom prst="rect">
            <a:avLst/>
          </a:prstGeom>
          <a:ln w="19050">
            <a:noFill/>
          </a:ln>
        </p:spPr>
        <p:txBody>
          <a:bodyPr/>
          <a:lstStyle>
            <a:lvl1pPr marL="0" indent="0" algn="ctr">
              <a:buNone/>
              <a:defRPr sz="26000" b="1" i="0">
                <a:ln w="19050">
                  <a:solidFill>
                    <a:schemeClr val="bg1"/>
                  </a:solidFill>
                </a:ln>
                <a:noFill/>
                <a:latin typeface="Arial" panose="020B0604020202020204" pitchFamily="34" charset="0"/>
                <a:ea typeface="Inter" panose="020B0502030000000004" pitchFamily="34" charset="0"/>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3364796189"/>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grama_Juodas fonas">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B4F772-2275-974B-AA4E-C0D2280B6421}"/>
              </a:ext>
            </a:extLst>
          </p:cNvPr>
          <p:cNvSpPr txBox="1"/>
          <p:nvPr userDrawn="1"/>
        </p:nvSpPr>
        <p:spPr>
          <a:xfrm>
            <a:off x="1279922" y="403225"/>
            <a:ext cx="9632156" cy="1988878"/>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SVARBU (ŠITA SKAIDRĖ NĖRA ŠABLONO DALIS)</a:t>
            </a:r>
            <a:endParaRPr lang="lt-LT" b="1" i="0" dirty="0">
              <a:solidFill>
                <a:srgbClr val="FFFF00"/>
              </a:solidFill>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Nusikopijuokite diagramą:</a:t>
            </a:r>
          </a:p>
          <a:p>
            <a:pPr algn="ctr">
              <a:lnSpc>
                <a:spcPct val="110000"/>
              </a:lnSpc>
              <a:spcAft>
                <a:spcPts val="1200"/>
              </a:spcAft>
            </a:pP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Nueikite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į</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View panel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2.</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Slide Master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3.</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Nusikopijuokite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diagramą</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r>
            <a:b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Uždarykite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Slide Master</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Normal</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5.</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Įklijuokite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diagramą</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savo</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skaidrėje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a:t>
            </a:r>
            <a:endParaRPr lang="lt-LT"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1" i="0" dirty="0">
                <a:solidFill>
                  <a:schemeClr val="bg1"/>
                </a:solidFill>
                <a:latin typeface="Arial" panose="020B0604020202020204" pitchFamily="34" charset="0"/>
                <a:ea typeface="Inter Semi Bold" panose="020B0502030000000004" pitchFamily="34" charset="0"/>
                <a:cs typeface="Arial" panose="020B0604020202020204" pitchFamily="34" charset="0"/>
              </a:rPr>
              <a:t>Visos kitos diagramos turi būti kuriamos remiantis esama stilistika.</a:t>
            </a:r>
            <a:endParaRPr lang="en-US"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0ECDE41A-C15A-8C4B-A12D-1A07B994E01E}"/>
              </a:ext>
            </a:extLst>
          </p:cNvPr>
          <p:cNvGraphicFramePr/>
          <p:nvPr userDrawn="1">
            <p:extLst>
              <p:ext uri="{D42A27DB-BD31-4B8C-83A1-F6EECF244321}">
                <p14:modId xmlns:p14="http://schemas.microsoft.com/office/powerpoint/2010/main" val="983733450"/>
              </p:ext>
            </p:extLst>
          </p:nvPr>
        </p:nvGraphicFramePr>
        <p:xfrm>
          <a:off x="988701" y="2767449"/>
          <a:ext cx="5988569" cy="3899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E189536-B994-8B44-9AD6-1E9B3000F884}"/>
              </a:ext>
            </a:extLst>
          </p:cNvPr>
          <p:cNvGraphicFramePr/>
          <p:nvPr userDrawn="1">
            <p:extLst>
              <p:ext uri="{D42A27DB-BD31-4B8C-83A1-F6EECF244321}">
                <p14:modId xmlns:p14="http://schemas.microsoft.com/office/powerpoint/2010/main" val="181667176"/>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310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grama_Baltas fona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2D502-64E2-DE49-8A59-1D3013B76A6E}"/>
              </a:ext>
            </a:extLst>
          </p:cNvPr>
          <p:cNvSpPr txBox="1"/>
          <p:nvPr userDrawn="1"/>
        </p:nvSpPr>
        <p:spPr>
          <a:xfrm>
            <a:off x="1279922" y="403225"/>
            <a:ext cx="9632156" cy="1988878"/>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SVARBU (ŠITA SKAIDRĖ NĖRA ŠABLONO DALIS)</a:t>
            </a:r>
            <a:endParaRPr lang="lt-LT" b="1" i="0" dirty="0">
              <a:solidFill>
                <a:schemeClr val="tx1"/>
              </a:solidFill>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0" i="0" dirty="0">
                <a:solidFill>
                  <a:schemeClr val="tx1"/>
                </a:solidFill>
                <a:latin typeface="Arial" panose="020B0604020202020204" pitchFamily="34" charset="0"/>
                <a:ea typeface="Inter" panose="020B0502030000000004" pitchFamily="34" charset="0"/>
                <a:cs typeface="Arial" panose="020B0604020202020204" pitchFamily="34" charset="0"/>
              </a:rPr>
              <a:t>Nusikopijuokite diagramą:</a:t>
            </a:r>
          </a:p>
          <a:p>
            <a:pPr algn="ctr">
              <a:lnSpc>
                <a:spcPct val="110000"/>
              </a:lnSpc>
              <a:spcAft>
                <a:spcPts val="1200"/>
              </a:spcAft>
            </a:pP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Nueikite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į</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View panel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2.</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Slide Master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3.</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Nusikopijuokite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diagramą</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r>
            <a:b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Uždarykite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Slide Master</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Normal</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5.</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Įklijuokite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diagramą</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savo</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skaidrėje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a:t>
            </a:r>
            <a:endParaRPr lang="lt-LT"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endParaRPr>
          </a:p>
          <a:p>
            <a:pPr algn="ctr">
              <a:lnSpc>
                <a:spcPct val="110000"/>
              </a:lnSpc>
              <a:spcAft>
                <a:spcPts val="1200"/>
              </a:spcAft>
            </a:pPr>
            <a:r>
              <a:rPr lang="lt-LT" b="1" i="0" dirty="0">
                <a:solidFill>
                  <a:schemeClr val="tx1"/>
                </a:solidFill>
                <a:latin typeface="Arial" panose="020B0604020202020204" pitchFamily="34" charset="0"/>
                <a:ea typeface="Inter Semi Bold" panose="020B0502030000000004" pitchFamily="34" charset="0"/>
                <a:cs typeface="Arial" panose="020B0604020202020204" pitchFamily="34" charset="0"/>
              </a:rPr>
              <a:t>Visos kitos diagramos turi būti kuriamos remiantis esama stilistika.</a:t>
            </a:r>
            <a:endParaRPr lang="en-US"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8EE4845D-B78D-4A46-9763-62D727630EA1}"/>
              </a:ext>
            </a:extLst>
          </p:cNvPr>
          <p:cNvGraphicFramePr/>
          <p:nvPr userDrawn="1">
            <p:extLst>
              <p:ext uri="{D42A27DB-BD31-4B8C-83A1-F6EECF244321}">
                <p14:modId xmlns:p14="http://schemas.microsoft.com/office/powerpoint/2010/main" val="1737979793"/>
              </p:ext>
            </p:extLst>
          </p:nvPr>
        </p:nvGraphicFramePr>
        <p:xfrm>
          <a:off x="988701" y="2763075"/>
          <a:ext cx="5995285" cy="390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A0CB8A1-1010-EC4F-B6C5-EFB7467F76EE}"/>
              </a:ext>
            </a:extLst>
          </p:cNvPr>
          <p:cNvGraphicFramePr/>
          <p:nvPr userDrawn="1">
            <p:extLst>
              <p:ext uri="{D42A27DB-BD31-4B8C-83A1-F6EECF244321}">
                <p14:modId xmlns:p14="http://schemas.microsoft.com/office/powerpoint/2010/main" val="124547588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1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ntelė_Juodas fonas">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A4775A3-EB07-A141-A562-5216ADEA360A}"/>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SVARBU (ŠITA SKAIDRĖ NĖRA ŠABLONO DALIS)</a:t>
            </a:r>
            <a:endParaRPr lang="lt-LT" b="1" i="0" dirty="0">
              <a:solidFill>
                <a:srgbClr val="FFFF00"/>
              </a:solidFill>
              <a:latin typeface="Arial" panose="020B0604020202020204" pitchFamily="34" charset="0"/>
              <a:ea typeface="Inter" panose="020B05020300000000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bg1"/>
                </a:solidFill>
                <a:latin typeface="Arial" panose="020B0604020202020204" pitchFamily="34" charset="0"/>
                <a:ea typeface="Inter" panose="020B0502030000000004" pitchFamily="34" charset="0"/>
                <a:cs typeface="Arial" panose="020B0604020202020204" pitchFamily="34" charset="0"/>
              </a:rPr>
              <a:t>Nusikopijuokite lentelę:</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Nueikite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į</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View panel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2.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Slide Master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3.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Nusikopijuokite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lentelę</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r>
            <a:b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Uždarykite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Slide Master</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Normal</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1" i="0" u="none" strike="noStrike" kern="1200" dirty="0">
                <a:solidFill>
                  <a:srgbClr val="FFFF00"/>
                </a:solidFill>
                <a:effectLst/>
                <a:latin typeface="Arial" panose="020B0604020202020204" pitchFamily="34" charset="0"/>
                <a:ea typeface="Inter" panose="020B0502030000000004" pitchFamily="34" charset="0"/>
                <a:cs typeface="Arial" panose="020B0604020202020204" pitchFamily="34" charset="0"/>
              </a:rPr>
              <a:t>5.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Įklijuokite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lentelę</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savo</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bg1"/>
                </a:solidFill>
                <a:effectLst/>
                <a:latin typeface="Arial" panose="020B0604020202020204" pitchFamily="34" charset="0"/>
                <a:ea typeface="Inter" panose="020B0502030000000004" pitchFamily="34" charset="0"/>
                <a:cs typeface="Arial" panose="020B0604020202020204" pitchFamily="34" charset="0"/>
              </a:rPr>
              <a:t>skaidrėje</a:t>
            </a:r>
            <a:r>
              <a:rPr lang="en-GB"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rPr>
              <a:t>.</a:t>
            </a:r>
            <a:endParaRPr lang="lt-LT" sz="1600" b="0" i="0" u="none" strike="noStrike" kern="1200" dirty="0">
              <a:solidFill>
                <a:schemeClr val="bg1"/>
              </a:solidFill>
              <a:effectLst/>
              <a:latin typeface="Arial" panose="020B0604020202020204" pitchFamily="34" charset="0"/>
              <a:ea typeface="Inter" panose="020B05020300000000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8EDCF25F-588F-FA48-A5FB-9F332A23BADD}"/>
              </a:ext>
            </a:extLst>
          </p:cNvPr>
          <p:cNvGraphicFramePr>
            <a:graphicFrameLocks noGrp="1"/>
          </p:cNvGraphicFramePr>
          <p:nvPr userDrawn="1">
            <p:extLst>
              <p:ext uri="{D42A27DB-BD31-4B8C-83A1-F6EECF244321}">
                <p14:modId xmlns:p14="http://schemas.microsoft.com/office/powerpoint/2010/main" val="2431052889"/>
              </p:ext>
            </p:extLst>
          </p:nvPr>
        </p:nvGraphicFramePr>
        <p:xfrm>
          <a:off x="947737" y="2736570"/>
          <a:ext cx="10077314" cy="3475035"/>
        </p:xfrm>
        <a:graphic>
          <a:graphicData uri="http://schemas.openxmlformats.org/drawingml/2006/table">
            <a:tbl>
              <a:tblPr firstRow="1" bandRow="1">
                <a:tableStyleId>{073A0DAA-6AF3-43AB-8588-CEC1D06C72B9}</a:tableStyleId>
              </a:tblPr>
              <a:tblGrid>
                <a:gridCol w="525463">
                  <a:extLst>
                    <a:ext uri="{9D8B030D-6E8A-4147-A177-3AD203B41FA5}">
                      <a16:colId xmlns:a16="http://schemas.microsoft.com/office/drawing/2014/main" val="553379762"/>
                    </a:ext>
                  </a:extLst>
                </a:gridCol>
                <a:gridCol w="5672183">
                  <a:extLst>
                    <a:ext uri="{9D8B030D-6E8A-4147-A177-3AD203B41FA5}">
                      <a16:colId xmlns:a16="http://schemas.microsoft.com/office/drawing/2014/main" val="2887563481"/>
                    </a:ext>
                  </a:extLst>
                </a:gridCol>
                <a:gridCol w="2632166">
                  <a:extLst>
                    <a:ext uri="{9D8B030D-6E8A-4147-A177-3AD203B41FA5}">
                      <a16:colId xmlns:a16="http://schemas.microsoft.com/office/drawing/2014/main" val="1877026651"/>
                    </a:ext>
                  </a:extLst>
                </a:gridCol>
                <a:gridCol w="1247502">
                  <a:extLst>
                    <a:ext uri="{9D8B030D-6E8A-4147-A177-3AD203B41FA5}">
                      <a16:colId xmlns:a16="http://schemas.microsoft.com/office/drawing/2014/main" val="2481374449"/>
                    </a:ext>
                  </a:extLst>
                </a:gridCol>
              </a:tblGrid>
              <a:tr h="695007">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Nr.</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Magna aliquam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Enim ad minim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Arial" panose="020B0604020202020204" pitchFamily="34" charset="0"/>
                          <a:ea typeface="Inter" panose="020B0502030000000004" pitchFamily="34" charset="0"/>
                          <a:cs typeface="Arial" panose="020B0604020202020204" pitchFamily="34" charset="0"/>
                        </a:rPr>
                        <a:t>Iriure</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1</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Aoreet dolore magna aliquam erat volutpat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Praesent luptatum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2</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Ut wisi enim ad minim veniam, quis nostrud</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Dolore te feugait nul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3</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Exerci tation ullamcorper suscipit lobortis nisl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Augue duis</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4</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Duis autem vel eum iriure dolor </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Arial" panose="020B0604020202020204" pitchFamily="34" charset="0"/>
                          <a:ea typeface="Inter" panose="020B0502030000000004" pitchFamily="34" charset="0"/>
                          <a:cs typeface="Arial" panose="020B0604020202020204" pitchFamily="34" charset="0"/>
                        </a:rPr>
                        <a:t>Te feugait nulla facilisi</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Tree>
    <p:extLst>
      <p:ext uri="{BB962C8B-B14F-4D97-AF65-F5344CB8AC3E}">
        <p14:creationId xmlns:p14="http://schemas.microsoft.com/office/powerpoint/2010/main" val="424208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ntelė_Baltas fonas">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45F59-08C9-D44E-AAB0-68B4A977944C}"/>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SVARBU (ŠITA SKAIDRĖ NĖRA ŠABLONO DALIS)</a:t>
            </a:r>
            <a:endParaRPr lang="lt-LT" b="1" i="0" dirty="0">
              <a:solidFill>
                <a:schemeClr val="tx1"/>
              </a:solidFill>
              <a:latin typeface="Arial" panose="020B0604020202020204" pitchFamily="34" charset="0"/>
              <a:ea typeface="Inter" panose="020B0502030000000004" pitchFamily="34" charset="0"/>
              <a:cs typeface="Arial" panose="020B06040202020202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tx1"/>
                </a:solidFill>
                <a:latin typeface="Arial" panose="020B0604020202020204" pitchFamily="34" charset="0"/>
                <a:ea typeface="Inter" panose="020B0502030000000004" pitchFamily="34" charset="0"/>
                <a:cs typeface="Arial" panose="020B0604020202020204" pitchFamily="34" charset="0"/>
              </a:rPr>
              <a:t>Nusikopijuokite lentelę:</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1.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Nueikite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į</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View panel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2.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Slide Master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3.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Nusikopijuokite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lentelę</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r>
            <a:b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b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4.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Uždarykite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Slide Master</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pasirinkite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1"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Normal</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1"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5.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Įklijuokite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lentelę</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savo</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 </a:t>
            </a:r>
            <a:r>
              <a:rPr lang="en-GB" sz="1600" b="0" i="0" u="none" strike="noStrike" kern="1200" dirty="0" err="1">
                <a:solidFill>
                  <a:schemeClr val="tx1"/>
                </a:solidFill>
                <a:effectLst/>
                <a:latin typeface="Arial" panose="020B0604020202020204" pitchFamily="34" charset="0"/>
                <a:ea typeface="Inter" panose="020B0502030000000004" pitchFamily="34" charset="0"/>
                <a:cs typeface="Arial" panose="020B0604020202020204" pitchFamily="34" charset="0"/>
              </a:rPr>
              <a:t>skaidrėje</a:t>
            </a:r>
            <a:r>
              <a:rPr lang="en-GB"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rPr>
              <a:t>.</a:t>
            </a:r>
            <a:endParaRPr lang="lt-LT" sz="1600" b="0" i="0" u="none" strike="noStrike" kern="1200" dirty="0">
              <a:solidFill>
                <a:schemeClr val="tx1"/>
              </a:solidFill>
              <a:effectLst/>
              <a:latin typeface="Arial" panose="020B0604020202020204" pitchFamily="34" charset="0"/>
              <a:ea typeface="Inter" panose="020B05020300000000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0D29DF7-224A-0946-B65F-B6854B3ABD98}"/>
              </a:ext>
            </a:extLst>
          </p:cNvPr>
          <p:cNvGraphicFramePr>
            <a:graphicFrameLocks noGrp="1"/>
          </p:cNvGraphicFramePr>
          <p:nvPr userDrawn="1">
            <p:extLst>
              <p:ext uri="{D42A27DB-BD31-4B8C-83A1-F6EECF244321}">
                <p14:modId xmlns:p14="http://schemas.microsoft.com/office/powerpoint/2010/main" val="2636463211"/>
              </p:ext>
            </p:extLst>
          </p:nvPr>
        </p:nvGraphicFramePr>
        <p:xfrm>
          <a:off x="947737" y="2736570"/>
          <a:ext cx="10279789" cy="3475035"/>
        </p:xfrm>
        <a:graphic>
          <a:graphicData uri="http://schemas.openxmlformats.org/drawingml/2006/table">
            <a:tbl>
              <a:tblPr firstRow="1" bandRow="1">
                <a:tableStyleId>{073A0DAA-6AF3-43AB-8588-CEC1D06C72B9}</a:tableStyleId>
              </a:tblPr>
              <a:tblGrid>
                <a:gridCol w="528366">
                  <a:extLst>
                    <a:ext uri="{9D8B030D-6E8A-4147-A177-3AD203B41FA5}">
                      <a16:colId xmlns:a16="http://schemas.microsoft.com/office/drawing/2014/main" val="553379762"/>
                    </a:ext>
                  </a:extLst>
                </a:gridCol>
                <a:gridCol w="5669280">
                  <a:extLst>
                    <a:ext uri="{9D8B030D-6E8A-4147-A177-3AD203B41FA5}">
                      <a16:colId xmlns:a16="http://schemas.microsoft.com/office/drawing/2014/main" val="2887563481"/>
                    </a:ext>
                  </a:extLst>
                </a:gridCol>
                <a:gridCol w="2625634">
                  <a:extLst>
                    <a:ext uri="{9D8B030D-6E8A-4147-A177-3AD203B41FA5}">
                      <a16:colId xmlns:a16="http://schemas.microsoft.com/office/drawing/2014/main" val="1877026651"/>
                    </a:ext>
                  </a:extLst>
                </a:gridCol>
                <a:gridCol w="1456509">
                  <a:extLst>
                    <a:ext uri="{9D8B030D-6E8A-4147-A177-3AD203B41FA5}">
                      <a16:colId xmlns:a16="http://schemas.microsoft.com/office/drawing/2014/main" val="2481374449"/>
                    </a:ext>
                  </a:extLst>
                </a:gridCol>
              </a:tblGrid>
              <a:tr h="695007">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Nr.</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Magna aliquam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Enim ad minim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Iriure</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1</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Aoreet dolore magna aliquam erat volutpat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Praesent luptatum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2</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Ut wisi enim ad minim veniam, quis nostrud</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Dolore te feugait nul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3</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Exerci tation ullamcorper suscipit lobortis nisl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Augue duis</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4</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Duis autem vel eum iriure dolor </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Te feugait nulla facilisi</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Arial" panose="020B0604020202020204" pitchFamily="34" charset="0"/>
                          <a:ea typeface="Inter" panose="020B0502030000000004" pitchFamily="34" charset="0"/>
                          <a:cs typeface="Arial" panose="020B06040202020202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Tree>
    <p:extLst>
      <p:ext uri="{BB962C8B-B14F-4D97-AF65-F5344CB8AC3E}">
        <p14:creationId xmlns:p14="http://schemas.microsoft.com/office/powerpoint/2010/main" val="152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yrius_Du skaičiai">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14" name="Picture 13">
            <a:extLst>
              <a:ext uri="{FF2B5EF4-FFF2-40B4-BE49-F238E27FC236}">
                <a16:creationId xmlns:a16="http://schemas.microsoft.com/office/drawing/2014/main" id="{A555EE49-EA86-604D-B79E-1835648D4373}"/>
              </a:ext>
            </a:extLst>
          </p:cNvPr>
          <p:cNvPicPr>
            <a:picLocks noChangeAspect="1"/>
          </p:cNvPicPr>
          <p:nvPr userDrawn="1"/>
        </p:nvPicPr>
        <p:blipFill rotWithShape="1">
          <a:blip r:embed="rId4"/>
          <a:srcRect l="-254768" t="1" r="-836988" b="29251"/>
          <a:stretch/>
        </p:blipFill>
        <p:spPr>
          <a:xfrm rot="5400000">
            <a:off x="2198923" y="-847734"/>
            <a:ext cx="454047" cy="4851894"/>
          </a:xfrm>
          <a:prstGeom prst="rect">
            <a:avLst/>
          </a:prstGeom>
        </p:spPr>
      </p:pic>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4832844" y="0"/>
            <a:ext cx="38100" cy="6858000"/>
          </a:xfrm>
          <a:prstGeom prst="rect">
            <a:avLst/>
          </a:prstGeom>
        </p:spPr>
      </p:pic>
      <p:pic>
        <p:nvPicPr>
          <p:cNvPr id="6" name="Picture 5">
            <a:extLst>
              <a:ext uri="{FF2B5EF4-FFF2-40B4-BE49-F238E27FC236}">
                <a16:creationId xmlns:a16="http://schemas.microsoft.com/office/drawing/2014/main" id="{E48C8245-A0B5-4343-A773-99B1AC5A1C19}"/>
              </a:ext>
            </a:extLst>
          </p:cNvPr>
          <p:cNvPicPr>
            <a:picLocks noChangeAspect="1"/>
          </p:cNvPicPr>
          <p:nvPr userDrawn="1"/>
        </p:nvPicPr>
        <p:blipFill>
          <a:blip r:embed="rId5"/>
          <a:stretch>
            <a:fillRect/>
          </a:stretch>
        </p:blipFill>
        <p:spPr>
          <a:xfrm>
            <a:off x="3278535" y="1329925"/>
            <a:ext cx="1104900" cy="254000"/>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5477810" y="3668711"/>
            <a:ext cx="4361134" cy="2724025"/>
          </a:xfrm>
          <a:prstGeom prst="rect">
            <a:avLst/>
          </a:prstGeom>
        </p:spPr>
        <p:txBody>
          <a:bodyPr anchor="b"/>
          <a:lstStyle>
            <a:lvl1pPr marL="0" indent="0">
              <a:buNone/>
              <a:defRPr sz="37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stStyle>
          <a:p>
            <a:pPr lvl="0"/>
            <a:r>
              <a:rPr lang="en-US" dirty="0" err="1"/>
              <a:t>Antraštė</a:t>
            </a:r>
            <a:endParaRPr lang="en-US" dirty="0"/>
          </a:p>
        </p:txBody>
      </p:sp>
      <p:sp>
        <p:nvSpPr>
          <p:cNvPr id="12" name="Text Placeholder 2">
            <a:extLst>
              <a:ext uri="{FF2B5EF4-FFF2-40B4-BE49-F238E27FC236}">
                <a16:creationId xmlns:a16="http://schemas.microsoft.com/office/drawing/2014/main" id="{20FA2AC1-A86F-6246-9CF6-463924E7F598}"/>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sp>
        <p:nvSpPr>
          <p:cNvPr id="13" name="TextBox 12">
            <a:extLst>
              <a:ext uri="{FF2B5EF4-FFF2-40B4-BE49-F238E27FC236}">
                <a16:creationId xmlns:a16="http://schemas.microsoft.com/office/drawing/2014/main" id="{FD500F5A-81CA-2F4B-BDD4-88D7FC1AE05F}"/>
              </a:ext>
            </a:extLst>
          </p:cNvPr>
          <p:cNvSpPr txBox="1"/>
          <p:nvPr userDrawn="1"/>
        </p:nvSpPr>
        <p:spPr>
          <a:xfrm>
            <a:off x="5477810" y="1289465"/>
            <a:ext cx="4604847" cy="323165"/>
          </a:xfrm>
          <a:prstGeom prst="rect">
            <a:avLst/>
          </a:prstGeom>
          <a:noFill/>
        </p:spPr>
        <p:txBody>
          <a:bodyPr wrap="square" rtlCol="0">
            <a:spAutoFit/>
          </a:bodyPr>
          <a:lstStyle/>
          <a:p>
            <a:r>
              <a:rPr lang="en-LT" sz="1500" b="1" i="0" dirty="0">
                <a:solidFill>
                  <a:schemeClr val="bg1"/>
                </a:solidFill>
                <a:latin typeface="Arial" panose="020B0604020202020204" pitchFamily="34" charset="0"/>
                <a:ea typeface="Inter Semi Bold" panose="020B0502030000000004" pitchFamily="34" charset="0"/>
                <a:cs typeface="Arial" panose="020B0604020202020204" pitchFamily="34" charset="0"/>
              </a:rPr>
              <a:t>KAUNO TECHNOLOGIJOS UNIVERSITETAS</a:t>
            </a:r>
          </a:p>
        </p:txBody>
      </p:sp>
      <p:sp>
        <p:nvSpPr>
          <p:cNvPr id="15" name="Text Placeholder 6">
            <a:extLst>
              <a:ext uri="{FF2B5EF4-FFF2-40B4-BE49-F238E27FC236}">
                <a16:creationId xmlns:a16="http://schemas.microsoft.com/office/drawing/2014/main" id="{D6224EDB-B787-DE4E-BE6F-8D8484097FCC}"/>
              </a:ext>
            </a:extLst>
          </p:cNvPr>
          <p:cNvSpPr>
            <a:spLocks noGrp="1"/>
          </p:cNvSpPr>
          <p:nvPr>
            <p:ph type="body" sz="quarter" idx="13" hasCustomPrompt="1"/>
          </p:nvPr>
        </p:nvSpPr>
        <p:spPr>
          <a:xfrm>
            <a:off x="0" y="3373722"/>
            <a:ext cx="4832844" cy="3222561"/>
          </a:xfrm>
          <a:prstGeom prst="rect">
            <a:avLst/>
          </a:prstGeom>
          <a:ln w="19050">
            <a:noFill/>
          </a:ln>
        </p:spPr>
        <p:txBody>
          <a:bodyPr/>
          <a:lstStyle>
            <a:lvl1pPr marL="0" indent="0" algn="ctr">
              <a:buNone/>
              <a:defRPr sz="26000" b="1" i="0">
                <a:ln w="19050">
                  <a:solidFill>
                    <a:schemeClr val="bg1"/>
                  </a:solidFill>
                </a:ln>
                <a:noFill/>
                <a:latin typeface="Arial" panose="020B0604020202020204" pitchFamily="34" charset="0"/>
                <a:ea typeface="Inter" panose="020B0502030000000004" pitchFamily="34" charset="0"/>
                <a:cs typeface="Arial" panose="020B0604020202020204" pitchFamily="34" charset="0"/>
              </a:defRPr>
            </a:lvl1pPr>
          </a:lstStyle>
          <a:p>
            <a:pPr lvl="0"/>
            <a:r>
              <a:rPr lang="en-US" dirty="0"/>
              <a:t>28</a:t>
            </a:r>
          </a:p>
        </p:txBody>
      </p:sp>
    </p:spTree>
    <p:extLst>
      <p:ext uri="{BB962C8B-B14F-4D97-AF65-F5344CB8AC3E}">
        <p14:creationId xmlns:p14="http://schemas.microsoft.com/office/powerpoint/2010/main" val="374483783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_Šūkis_Juoda">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pic>
        <p:nvPicPr>
          <p:cNvPr id="10" name="Picture 9">
            <a:extLst>
              <a:ext uri="{FF2B5EF4-FFF2-40B4-BE49-F238E27FC236}">
                <a16:creationId xmlns:a16="http://schemas.microsoft.com/office/drawing/2014/main" id="{6B7DEC24-8D93-6D48-A79C-7BDDFFA2B161}"/>
              </a:ext>
            </a:extLst>
          </p:cNvPr>
          <p:cNvPicPr>
            <a:picLocks noChangeAspect="1"/>
          </p:cNvPicPr>
          <p:nvPr userDrawn="1"/>
        </p:nvPicPr>
        <p:blipFill>
          <a:blip r:embed="rId2"/>
          <a:stretch>
            <a:fillRect/>
          </a:stretch>
        </p:blipFill>
        <p:spPr>
          <a:xfrm>
            <a:off x="11013890" y="0"/>
            <a:ext cx="38100" cy="6858000"/>
          </a:xfrm>
          <a:prstGeom prst="rect">
            <a:avLst/>
          </a:prstGeom>
        </p:spPr>
      </p:pic>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pic>
        <p:nvPicPr>
          <p:cNvPr id="16" name="Picture 15">
            <a:extLst>
              <a:ext uri="{FF2B5EF4-FFF2-40B4-BE49-F238E27FC236}">
                <a16:creationId xmlns:a16="http://schemas.microsoft.com/office/drawing/2014/main" id="{A7015AA5-A63A-AA42-ACD1-300F08FBDCD4}"/>
              </a:ext>
            </a:extLst>
          </p:cNvPr>
          <p:cNvPicPr>
            <a:picLocks noChangeAspect="1"/>
          </p:cNvPicPr>
          <p:nvPr userDrawn="1"/>
        </p:nvPicPr>
        <p:blipFill rotWithShape="1">
          <a:blip r:embed="rId3"/>
          <a:srcRect t="-1" r="9663" b="-12809"/>
          <a:stretch/>
        </p:blipFill>
        <p:spPr>
          <a:xfrm>
            <a:off x="0" y="1356723"/>
            <a:ext cx="11013890" cy="214901"/>
          </a:xfrm>
          <a:prstGeom prst="rect">
            <a:avLst/>
          </a:prstGeom>
        </p:spPr>
      </p:pic>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a:t>Antraštė 2</a:t>
            </a:r>
          </a:p>
        </p:txBody>
      </p:sp>
      <p:pic>
        <p:nvPicPr>
          <p:cNvPr id="23" name="Picture 22">
            <a:extLst>
              <a:ext uri="{FF2B5EF4-FFF2-40B4-BE49-F238E27FC236}">
                <a16:creationId xmlns:a16="http://schemas.microsoft.com/office/drawing/2014/main" id="{810A3938-1C5A-734A-9AEB-AA2A81156F6C}"/>
              </a:ext>
            </a:extLst>
          </p:cNvPr>
          <p:cNvPicPr>
            <a:picLocks noChangeAspect="1"/>
          </p:cNvPicPr>
          <p:nvPr userDrawn="1"/>
        </p:nvPicPr>
        <p:blipFill>
          <a:blip r:embed="rId4"/>
          <a:stretch>
            <a:fillRect/>
          </a:stretch>
        </p:blipFill>
        <p:spPr>
          <a:xfrm>
            <a:off x="11314565" y="696317"/>
            <a:ext cx="590984" cy="318475"/>
          </a:xfrm>
          <a:prstGeom prst="rect">
            <a:avLst/>
          </a:prstGeom>
        </p:spPr>
      </p:pic>
      <p:sp>
        <p:nvSpPr>
          <p:cNvPr id="11" name="Slide Number Placeholder 3">
            <a:extLst>
              <a:ext uri="{FF2B5EF4-FFF2-40B4-BE49-F238E27FC236}">
                <a16:creationId xmlns:a16="http://schemas.microsoft.com/office/drawing/2014/main" id="{7EE7EFB9-58EC-4E46-B135-D34F2910C58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119542493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_Šūkis_Balta">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UŽ KIEKVIENOS TECHNOLOGIJOS – ŽMOGUS</a:t>
            </a:r>
            <a:endParaRPr lang="en-LT"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a:t>Antraštė 2</a:t>
            </a:r>
          </a:p>
        </p:txBody>
      </p:sp>
      <p:pic>
        <p:nvPicPr>
          <p:cNvPr id="11" name="Picture 10">
            <a:extLst>
              <a:ext uri="{FF2B5EF4-FFF2-40B4-BE49-F238E27FC236}">
                <a16:creationId xmlns:a16="http://schemas.microsoft.com/office/drawing/2014/main" id="{BC028207-03C6-EB4F-8087-70DFE414C3FB}"/>
              </a:ext>
            </a:extLst>
          </p:cNvPr>
          <p:cNvPicPr>
            <a:picLocks noChangeAspect="1"/>
          </p:cNvPicPr>
          <p:nvPr userDrawn="1"/>
        </p:nvPicPr>
        <p:blipFill>
          <a:blip r:embed="rId2"/>
          <a:stretch>
            <a:fillRect/>
          </a:stretch>
        </p:blipFill>
        <p:spPr>
          <a:xfrm>
            <a:off x="11314563" y="696316"/>
            <a:ext cx="590985" cy="318475"/>
          </a:xfrm>
          <a:prstGeom prst="rect">
            <a:avLst/>
          </a:prstGeom>
        </p:spPr>
      </p:pic>
      <p:pic>
        <p:nvPicPr>
          <p:cNvPr id="14" name="Picture 13">
            <a:extLst>
              <a:ext uri="{FF2B5EF4-FFF2-40B4-BE49-F238E27FC236}">
                <a16:creationId xmlns:a16="http://schemas.microsoft.com/office/drawing/2014/main" id="{E8B3520C-4886-5844-B632-0EFDEEFA04BE}"/>
              </a:ext>
            </a:extLst>
          </p:cNvPr>
          <p:cNvPicPr>
            <a:picLocks noChangeAspect="1"/>
          </p:cNvPicPr>
          <p:nvPr userDrawn="1"/>
        </p:nvPicPr>
        <p:blipFill>
          <a:blip r:embed="rId3"/>
          <a:stretch>
            <a:fillRect/>
          </a:stretch>
        </p:blipFill>
        <p:spPr>
          <a:xfrm>
            <a:off x="11010097" y="0"/>
            <a:ext cx="38100" cy="6858000"/>
          </a:xfrm>
          <a:prstGeom prst="rect">
            <a:avLst/>
          </a:prstGeom>
        </p:spPr>
      </p:pic>
      <p:pic>
        <p:nvPicPr>
          <p:cNvPr id="15" name="Picture 14">
            <a:extLst>
              <a:ext uri="{FF2B5EF4-FFF2-40B4-BE49-F238E27FC236}">
                <a16:creationId xmlns:a16="http://schemas.microsoft.com/office/drawing/2014/main" id="{DBBDCAF9-A99D-AB48-B61A-DEA4A9FF6C9F}"/>
              </a:ext>
            </a:extLst>
          </p:cNvPr>
          <p:cNvPicPr>
            <a:picLocks noChangeAspect="1"/>
          </p:cNvPicPr>
          <p:nvPr userDrawn="1"/>
        </p:nvPicPr>
        <p:blipFill rotWithShape="1">
          <a:blip r:embed="rId4"/>
          <a:srcRect r="9625" b="-49952"/>
          <a:stretch/>
        </p:blipFill>
        <p:spPr>
          <a:xfrm>
            <a:off x="0" y="1356709"/>
            <a:ext cx="11018622" cy="285659"/>
          </a:xfrm>
          <a:prstGeom prst="rect">
            <a:avLst/>
          </a:prstGeom>
        </p:spPr>
      </p:pic>
      <p:sp>
        <p:nvSpPr>
          <p:cNvPr id="10" name="Slide Number Placeholder 3">
            <a:extLst>
              <a:ext uri="{FF2B5EF4-FFF2-40B4-BE49-F238E27FC236}">
                <a16:creationId xmlns:a16="http://schemas.microsoft.com/office/drawing/2014/main" id="{D1705FAF-CC62-BB49-B817-BC45A057FA0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14975721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as_Juoda">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1" i="0">
                <a:solidFill>
                  <a:srgbClr val="FFFF00"/>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bg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a:t>Antraštė 2</a:t>
            </a:r>
          </a:p>
        </p:txBody>
      </p:sp>
      <p:pic>
        <p:nvPicPr>
          <p:cNvPr id="11" name="Picture 10">
            <a:extLst>
              <a:ext uri="{FF2B5EF4-FFF2-40B4-BE49-F238E27FC236}">
                <a16:creationId xmlns:a16="http://schemas.microsoft.com/office/drawing/2014/main" id="{69C3A560-9403-BC49-A5F7-C015081D15DE}"/>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2" name="Picture 11">
            <a:extLst>
              <a:ext uri="{FF2B5EF4-FFF2-40B4-BE49-F238E27FC236}">
                <a16:creationId xmlns:a16="http://schemas.microsoft.com/office/drawing/2014/main" id="{6E36B143-6BE1-0541-83D6-F8722667238A}"/>
              </a:ext>
            </a:extLst>
          </p:cNvPr>
          <p:cNvPicPr>
            <a:picLocks noChangeAspect="1"/>
          </p:cNvPicPr>
          <p:nvPr userDrawn="1"/>
        </p:nvPicPr>
        <p:blipFill>
          <a:blip r:embed="rId3"/>
          <a:stretch>
            <a:fillRect/>
          </a:stretch>
        </p:blipFill>
        <p:spPr>
          <a:xfrm>
            <a:off x="11163044" y="696317"/>
            <a:ext cx="590984" cy="318475"/>
          </a:xfrm>
          <a:prstGeom prst="rect">
            <a:avLst/>
          </a:prstGeom>
        </p:spPr>
      </p:pic>
      <p:sp>
        <p:nvSpPr>
          <p:cNvPr id="8" name="Slide Number Placeholder 3">
            <a:extLst>
              <a:ext uri="{FF2B5EF4-FFF2-40B4-BE49-F238E27FC236}">
                <a16:creationId xmlns:a16="http://schemas.microsoft.com/office/drawing/2014/main" id="{EE81F693-50CC-E74A-92F2-28556691589B}"/>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bg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418282894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as_Balta">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Antraštė</a:t>
            </a:r>
            <a:endParaRPr lang="en-US"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1" i="0">
                <a:solidFill>
                  <a:schemeClr val="tx1"/>
                </a:solidFill>
                <a:latin typeface="Arial" panose="020B0604020202020204" pitchFamily="34" charset="0"/>
                <a:ea typeface="Inter Medium" panose="020B0502030000000004" pitchFamily="34" charset="0"/>
                <a:cs typeface="Arial" panose="020B0604020202020204" pitchFamily="34" charset="0"/>
              </a:defRPr>
            </a:lvl1pPr>
          </a:lstStyle>
          <a:p>
            <a:pPr lvl="0"/>
            <a:r>
              <a:rPr lang="lt-LT" dirty="0"/>
              <a:t>Antraštė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D405FBB-9895-7146-BF23-12D1784B464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223346298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as_Dvi daly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1" i="0">
                <a:solidFill>
                  <a:schemeClr val="bg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Arial" panose="020B0604020202020204" pitchFamily="34" charset="0"/>
                <a:ea typeface="Inter" panose="020B0502030000000004" pitchFamily="34" charset="0"/>
                <a:cs typeface="Arial" panose="020B0604020202020204" pitchFamily="34" charset="0"/>
              </a:defRPr>
            </a:lvl1pPr>
          </a:lstStyle>
          <a:p>
            <a:pPr lvl="0"/>
            <a:r>
              <a:rPr lang="lt-LT" dirty="0"/>
              <a:t>Tekstas</a:t>
            </a:r>
          </a:p>
          <a:p>
            <a:pPr lvl="0"/>
            <a:r>
              <a:rPr lang="lt-LT" dirty="0"/>
              <a:t>antra eilutė</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1" i="0">
                <a:solidFill>
                  <a:schemeClr val="tx1"/>
                </a:solidFill>
                <a:latin typeface="Arial" panose="020B0604020202020204" pitchFamily="34" charset="0"/>
                <a:ea typeface="Inter Semi Bold" panose="020B05020300000000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ANTRAŠTĖ</a:t>
            </a:r>
          </a:p>
        </p:txBody>
      </p:sp>
      <p:sp>
        <p:nvSpPr>
          <p:cNvPr id="8" name="Slide Number Placeholder 3">
            <a:extLst>
              <a:ext uri="{FF2B5EF4-FFF2-40B4-BE49-F238E27FC236}">
                <a16:creationId xmlns:a16="http://schemas.microsoft.com/office/drawing/2014/main" id="{BEC282FF-8A8E-4743-8FE6-0CBA9BBA69B5}"/>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Arial" panose="020B0604020202020204" pitchFamily="34" charset="0"/>
                <a:ea typeface="Inter Semi Bold" panose="020B0502030000000004" pitchFamily="34" charset="0"/>
                <a:cs typeface="Arial" panose="020B0604020202020204" pitchFamily="34" charset="0"/>
              </a:rPr>
              <a:pPr algn="ctr"/>
              <a:t>‹#›</a:t>
            </a:fld>
            <a:endParaRPr lang="en-US" sz="1400" b="1" i="0" dirty="0">
              <a:solidFill>
                <a:schemeClr val="tx1"/>
              </a:solidFill>
              <a:latin typeface="Arial" panose="020B0604020202020204" pitchFamily="34" charset="0"/>
              <a:ea typeface="Inter Semi Bold" panose="020B0502030000000004" pitchFamily="34" charset="0"/>
              <a:cs typeface="Arial" panose="020B0604020202020204" pitchFamily="34" charset="0"/>
            </a:endParaRPr>
          </a:p>
        </p:txBody>
      </p:sp>
    </p:spTree>
    <p:extLst>
      <p:ext uri="{BB962C8B-B14F-4D97-AF65-F5344CB8AC3E}">
        <p14:creationId xmlns:p14="http://schemas.microsoft.com/office/powerpoint/2010/main" val="379643725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01343"/>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23" r:id="rId6"/>
    <p:sldLayoutId id="2147483737" r:id="rId7"/>
    <p:sldLayoutId id="2147483738" r:id="rId8"/>
    <p:sldLayoutId id="2147483717" r:id="rId9"/>
    <p:sldLayoutId id="2147483718" r:id="rId10"/>
    <p:sldLayoutId id="2147483719" r:id="rId11"/>
    <p:sldLayoutId id="2147483720" r:id="rId12"/>
    <p:sldLayoutId id="2147483677" r:id="rId13"/>
    <p:sldLayoutId id="2147483739" r:id="rId14"/>
    <p:sldLayoutId id="21474837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58009"/>
      </p:ext>
    </p:extLst>
  </p:cSld>
  <p:clrMap bg1="lt1" tx1="dk1" bg2="lt2" tx2="dk2" accent1="accent1" accent2="accent2" accent3="accent3" accent4="accent4" accent5="accent5" accent6="accent6" hlink="hlink" folHlink="folHlink"/>
  <p:sldLayoutIdLst>
    <p:sldLayoutId id="2147483741" r:id="rId1"/>
    <p:sldLayoutId id="2147483725" r:id="rId2"/>
    <p:sldLayoutId id="2147483726" r:id="rId3"/>
    <p:sldLayoutId id="2147483727" r:id="rId4"/>
    <p:sldLayoutId id="2147483728" r:id="rId5"/>
    <p:sldLayoutId id="2147483729" r:id="rId6"/>
    <p:sldLayoutId id="2147483742" r:id="rId7"/>
    <p:sldLayoutId id="2147483732" r:id="rId8"/>
    <p:sldLayoutId id="2147483731" r:id="rId9"/>
    <p:sldLayoutId id="2147483733" r:id="rId10"/>
    <p:sldLayoutId id="2147483734" r:id="rId11"/>
    <p:sldLayoutId id="2147483735" r:id="rId12"/>
    <p:sldLayoutId id="2147483736" r:id="rId13"/>
    <p:sldLayoutId id="214748374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730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hyperlink" Target="https://open.ktu.edu/mod/glossary/showentry.php?eid=117&amp;displayformat=dictionary" TargetMode="External"/><Relationship Id="rId2" Type="http://schemas.openxmlformats.org/officeDocument/2006/relationships/image" Target="../media/image13.emf"/><Relationship Id="rId1" Type="http://schemas.openxmlformats.org/officeDocument/2006/relationships/slideLayout" Target="../slideLayouts/slideLayout22.xml"/><Relationship Id="rId4" Type="http://schemas.openxmlformats.org/officeDocument/2006/relationships/hyperlink" Target="https://open.ktu.edu/mod/glossary/showentry.php?eid=116&amp;displayformat=diction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31.wmf"/><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0.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vmlDrawing" Target="../drawings/vmlDrawing6.vml"/><Relationship Id="rId5" Type="http://schemas.openxmlformats.org/officeDocument/2006/relationships/image" Target="../media/image32.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emf"/><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3.emf"/><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emf"/><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image" Target="../media/image44.png"/><Relationship Id="rId5" Type="http://schemas.openxmlformats.org/officeDocument/2006/relationships/diagramQuickStyle" Target="../diagrams/quickStyle1.xml"/><Relationship Id="rId10" Type="http://schemas.openxmlformats.org/officeDocument/2006/relationships/image" Target="../media/image43.png"/><Relationship Id="rId4" Type="http://schemas.openxmlformats.org/officeDocument/2006/relationships/diagramLayout" Target="../diagrams/layout1.xml"/><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emf"/><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emf"/><Relationship Id="rId1" Type="http://schemas.openxmlformats.org/officeDocument/2006/relationships/slideLayout" Target="../slideLayouts/slideLayout2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3.emf"/><Relationship Id="rId1" Type="http://schemas.openxmlformats.org/officeDocument/2006/relationships/slideLayout" Target="../slideLayouts/slideLayout22.xml"/><Relationship Id="rId6" Type="http://schemas.openxmlformats.org/officeDocument/2006/relationships/hyperlink" Target="https://jcr.clarivate.com/" TargetMode="External"/><Relationship Id="rId5" Type="http://schemas.openxmlformats.org/officeDocument/2006/relationships/hyperlink" Target="https://mjl.clarivate.com/"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open.ktu.edu/mod/glossary/showentry.php?eid=87&amp;displayformat=dictionary" TargetMode="External"/><Relationship Id="rId2" Type="http://schemas.openxmlformats.org/officeDocument/2006/relationships/image" Target="../media/image13.emf"/><Relationship Id="rId1" Type="http://schemas.openxmlformats.org/officeDocument/2006/relationships/slideLayout" Target="../slideLayouts/slideLayout22.xml"/><Relationship Id="rId5" Type="http://schemas.openxmlformats.org/officeDocument/2006/relationships/hyperlink" Target="https://open.ktu.edu/mod/glossary/showentry.php?eid=111&amp;displayformat=dictionary" TargetMode="External"/><Relationship Id="rId4" Type="http://schemas.openxmlformats.org/officeDocument/2006/relationships/hyperlink" Target="https://open.ktu.edu/mod/glossary/showentry.php?eid=48&amp;displayformat=diction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36523" y="6400800"/>
            <a:ext cx="1276350" cy="457200"/>
          </a:xfrm>
          <a:prstGeom prst="rect">
            <a:avLst/>
          </a:prstGeom>
        </p:spPr>
      </p:pic>
      <p:sp>
        <p:nvSpPr>
          <p:cNvPr id="2" name="Teksto vietos rezervavimo ženklas 1">
            <a:extLst>
              <a:ext uri="{FF2B5EF4-FFF2-40B4-BE49-F238E27FC236}">
                <a16:creationId xmlns:a16="http://schemas.microsoft.com/office/drawing/2014/main" id="{771D0AE6-128A-4748-8CD7-041DD8F6FE07}"/>
              </a:ext>
            </a:extLst>
          </p:cNvPr>
          <p:cNvSpPr>
            <a:spLocks noGrp="1"/>
          </p:cNvSpPr>
          <p:nvPr>
            <p:ph type="body" sz="quarter" idx="10"/>
          </p:nvPr>
        </p:nvSpPr>
        <p:spPr/>
        <p:txBody>
          <a:bodyPr/>
          <a:lstStyle/>
          <a:p>
            <a:r>
              <a:rPr lang="lt-LT" dirty="0"/>
              <a:t>Kauno technologijos universiteto biblioteka</a:t>
            </a:r>
          </a:p>
          <a:p>
            <a:r>
              <a:rPr lang="lt-LT" dirty="0" err="1"/>
              <a:t>biblioteka@ktu.lt</a:t>
            </a:r>
            <a:endParaRPr lang="lt-LT" dirty="0"/>
          </a:p>
        </p:txBody>
      </p:sp>
      <p:sp>
        <p:nvSpPr>
          <p:cNvPr id="3" name="Teksto vietos rezervavimo ženklas 2">
            <a:extLst>
              <a:ext uri="{FF2B5EF4-FFF2-40B4-BE49-F238E27FC236}">
                <a16:creationId xmlns:a16="http://schemas.microsoft.com/office/drawing/2014/main" id="{C747217C-D358-4714-8E2E-905EA36C4B9C}"/>
              </a:ext>
            </a:extLst>
          </p:cNvPr>
          <p:cNvSpPr>
            <a:spLocks noGrp="1"/>
          </p:cNvSpPr>
          <p:nvPr>
            <p:ph type="body" sz="quarter" idx="11"/>
          </p:nvPr>
        </p:nvSpPr>
        <p:spPr>
          <a:xfrm>
            <a:off x="839755" y="1399592"/>
            <a:ext cx="8755197" cy="2118049"/>
          </a:xfrm>
        </p:spPr>
        <p:txBody>
          <a:bodyPr/>
          <a:lstStyle/>
          <a:p>
            <a:pPr algn="ctr"/>
            <a:r>
              <a:rPr lang="lt-LT" sz="4800" dirty="0"/>
              <a:t>Kaip pasirinkti mok</a:t>
            </a:r>
            <a:r>
              <a:rPr lang="lt-LT" dirty="0"/>
              <a:t>sl</a:t>
            </a:r>
            <a:r>
              <a:rPr lang="lt-LT" sz="4800" dirty="0"/>
              <a:t>o žurnalą straipsnio </a:t>
            </a:r>
            <a:r>
              <a:rPr lang="lt-LT" sz="4800" dirty="0" smtClean="0"/>
              <a:t>publikavimui</a:t>
            </a:r>
            <a:endParaRPr lang="en-US" sz="4800" dirty="0" smtClean="0"/>
          </a:p>
        </p:txBody>
      </p:sp>
    </p:spTree>
    <p:extLst>
      <p:ext uri="{BB962C8B-B14F-4D97-AF65-F5344CB8AC3E}">
        <p14:creationId xmlns:p14="http://schemas.microsoft.com/office/powerpoint/2010/main" val="16361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02019"/>
            <a:ext cx="9415347" cy="4572329"/>
          </a:xfrm>
        </p:spPr>
        <p:txBody>
          <a:bodyPr/>
          <a:lstStyle/>
          <a:p>
            <a:pPr>
              <a:lnSpc>
                <a:spcPct val="150000"/>
              </a:lnSpc>
            </a:pPr>
            <a:r>
              <a:rPr lang="lt-LT" b="1" i="1" dirty="0" err="1">
                <a:solidFill>
                  <a:schemeClr val="accent1">
                    <a:lumMod val="50000"/>
                  </a:schemeClr>
                </a:solidFill>
                <a:cs typeface="Times New Roman" panose="02020603050405020304" pitchFamily="18" charset="0"/>
              </a:rPr>
              <a:t>Scopus</a:t>
            </a:r>
            <a:r>
              <a:rPr lang="lt-LT" dirty="0">
                <a:cs typeface="Times New Roman" panose="02020603050405020304" pitchFamily="18" charset="0"/>
              </a:rPr>
              <a:t> – leidėjo </a:t>
            </a:r>
            <a:r>
              <a:rPr lang="lt-LT" i="1" dirty="0" err="1">
                <a:cs typeface="Times New Roman" panose="02020603050405020304" pitchFamily="18" charset="0"/>
              </a:rPr>
              <a:t>Elsevier</a:t>
            </a:r>
            <a:r>
              <a:rPr lang="lt-LT" dirty="0">
                <a:cs typeface="Times New Roman" panose="02020603050405020304" pitchFamily="18" charset="0"/>
              </a:rPr>
              <a:t> bibliografinė citavimo informacijos duomenų bazė, apimanti visas mokslo sritis. </a:t>
            </a:r>
          </a:p>
          <a:p>
            <a:endParaRPr lang="lt-LT" dirty="0"/>
          </a:p>
        </p:txBody>
      </p:sp>
      <p:sp>
        <p:nvSpPr>
          <p:cNvPr id="6" name="Text Placeholder 5"/>
          <p:cNvSpPr>
            <a:spLocks noGrp="1"/>
          </p:cNvSpPr>
          <p:nvPr>
            <p:ph type="body" sz="quarter" idx="18"/>
          </p:nvPr>
        </p:nvSpPr>
        <p:spPr>
          <a:xfrm>
            <a:off x="439321" y="296329"/>
            <a:ext cx="11321755" cy="509636"/>
          </a:xfrm>
        </p:spPr>
        <p:txBody>
          <a:bodyPr/>
          <a:lstStyle/>
          <a:p>
            <a:r>
              <a:rPr lang="lt-LT" sz="3200" dirty="0">
                <a:cs typeface="Times New Roman" panose="02020603050405020304" pitchFamily="18" charset="0"/>
              </a:rPr>
              <a:t>Mokslo vertinimo ir mokslinių žurnalų duomenų bazė: </a:t>
            </a:r>
            <a:r>
              <a:rPr lang="lt-LT" sz="3200" i="1" dirty="0" err="1">
                <a:cs typeface="Times New Roman" panose="02020603050405020304" pitchFamily="18" charset="0"/>
              </a:rPr>
              <a:t>Scopus</a:t>
            </a:r>
            <a:endParaRPr lang="en-US" sz="3200" i="1" dirty="0"/>
          </a:p>
          <a:p>
            <a:endParaRPr lang="lt-LT"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152858765"/>
              </p:ext>
            </p:extLst>
          </p:nvPr>
        </p:nvGraphicFramePr>
        <p:xfrm>
          <a:off x="516660" y="2806131"/>
          <a:ext cx="7585074" cy="3308594"/>
        </p:xfrm>
        <a:graphic>
          <a:graphicData uri="http://schemas.openxmlformats.org/presentationml/2006/ole">
            <mc:AlternateContent xmlns:mc="http://schemas.openxmlformats.org/markup-compatibility/2006">
              <mc:Choice xmlns:v="urn:schemas-microsoft-com:vml" Requires="v">
                <p:oleObj spid="_x0000_s2058" name="Bitmap Image" r:id="rId4" imgW="13883760" imgH="6042600" progId="Paint.Picture.1">
                  <p:embed/>
                </p:oleObj>
              </mc:Choice>
              <mc:Fallback>
                <p:oleObj name="Bitmap Image" r:id="rId4" imgW="13883760" imgH="6042600" progId="Paint.Picture.1">
                  <p:embed/>
                  <p:pic>
                    <p:nvPicPr>
                      <p:cNvPr id="2" name="Object 1"/>
                      <p:cNvPicPr/>
                      <p:nvPr/>
                    </p:nvPicPr>
                    <p:blipFill>
                      <a:blip r:embed="rId5"/>
                      <a:stretch>
                        <a:fillRect/>
                      </a:stretch>
                    </p:blipFill>
                    <p:spPr>
                      <a:xfrm>
                        <a:off x="516660" y="2806131"/>
                        <a:ext cx="7585074" cy="3308594"/>
                      </a:xfrm>
                      <a:prstGeom prst="rect">
                        <a:avLst/>
                      </a:prstGeom>
                    </p:spPr>
                  </p:pic>
                </p:oleObj>
              </mc:Fallback>
            </mc:AlternateContent>
          </a:graphicData>
        </a:graphic>
      </p:graphicFrame>
    </p:spTree>
    <p:extLst>
      <p:ext uri="{BB962C8B-B14F-4D97-AF65-F5344CB8AC3E}">
        <p14:creationId xmlns:p14="http://schemas.microsoft.com/office/powerpoint/2010/main" val="2219113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7175424" cy="509636"/>
          </a:xfrm>
        </p:spPr>
        <p:txBody>
          <a:bodyPr/>
          <a:lstStyle/>
          <a:p>
            <a:r>
              <a:rPr lang="lt-LT" sz="3200" dirty="0"/>
              <a:t>Pagrindiniai rodikliai DB </a:t>
            </a:r>
            <a:r>
              <a:rPr lang="lt-LT" sz="3200" dirty="0" err="1"/>
              <a:t>Scopus</a:t>
            </a:r>
            <a:endParaRPr lang="en-US" sz="3200" dirty="0"/>
          </a:p>
          <a:p>
            <a:endParaRPr lang="lt-LT" sz="3200" dirty="0"/>
          </a:p>
        </p:txBody>
      </p:sp>
      <p:graphicFrame>
        <p:nvGraphicFramePr>
          <p:cNvPr id="2" name="Table 1"/>
          <p:cNvGraphicFramePr>
            <a:graphicFrameLocks noGrp="1"/>
          </p:cNvGraphicFramePr>
          <p:nvPr>
            <p:extLst>
              <p:ext uri="{D42A27DB-BD31-4B8C-83A1-F6EECF244321}">
                <p14:modId xmlns:p14="http://schemas.microsoft.com/office/powerpoint/2010/main" val="2276559973"/>
              </p:ext>
            </p:extLst>
          </p:nvPr>
        </p:nvGraphicFramePr>
        <p:xfrm>
          <a:off x="570613" y="1660302"/>
          <a:ext cx="8128000" cy="4846320"/>
        </p:xfrm>
        <a:graphic>
          <a:graphicData uri="http://schemas.openxmlformats.org/drawingml/2006/table">
            <a:tbl>
              <a:tblPr firstRow="1" bandRow="1">
                <a:tableStyleId>{0505E3EF-67EA-436B-97B2-0124C06EBD24}</a:tableStyleId>
              </a:tblPr>
              <a:tblGrid>
                <a:gridCol w="4064000">
                  <a:extLst>
                    <a:ext uri="{9D8B030D-6E8A-4147-A177-3AD203B41FA5}">
                      <a16:colId xmlns:a16="http://schemas.microsoft.com/office/drawing/2014/main" val="3352124690"/>
                    </a:ext>
                  </a:extLst>
                </a:gridCol>
                <a:gridCol w="4064000">
                  <a:extLst>
                    <a:ext uri="{9D8B030D-6E8A-4147-A177-3AD203B41FA5}">
                      <a16:colId xmlns:a16="http://schemas.microsoft.com/office/drawing/2014/main" val="25519513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solidFill>
                            <a:srgbClr val="282F74"/>
                          </a:solidFill>
                          <a:effectLst/>
                          <a:latin typeface="Arial" panose="020B0604020202020204" pitchFamily="34" charset="0"/>
                          <a:cs typeface="Arial" panose="020B0604020202020204" pitchFamily="34" charset="0"/>
                        </a:rPr>
                        <a:t>CiteScore</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rodiklis</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angl.</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i="1" dirty="0" err="1" smtClean="0">
                          <a:solidFill>
                            <a:srgbClr val="282F74"/>
                          </a:solidFill>
                          <a:effectLst/>
                          <a:latin typeface="Arial" panose="020B0604020202020204" pitchFamily="34" charset="0"/>
                          <a:cs typeface="Arial" panose="020B0604020202020204" pitchFamily="34" charset="0"/>
                        </a:rPr>
                        <a:t>CiteScore</a:t>
                      </a:r>
                      <a:r>
                        <a:rPr lang="en-US" sz="1400" b="1" dirty="0" smtClean="0">
                          <a:solidFill>
                            <a:srgbClr val="282F74"/>
                          </a:solidFill>
                          <a:effectLst/>
                          <a:latin typeface="Arial" panose="020B0604020202020204" pitchFamily="34" charset="0"/>
                          <a:cs typeface="Arial" panose="020B0604020202020204" pitchFamily="34" charset="0"/>
                        </a:rPr>
                        <a:t>)</a:t>
                      </a:r>
                      <a:endParaRPr lang="en-US" sz="140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0" dirty="0" smtClean="0">
                          <a:effectLst/>
                          <a:latin typeface="Arial" panose="020B0604020202020204" pitchFamily="34" charset="0"/>
                          <a:cs typeface="Arial" panose="020B0604020202020204" pitchFamily="34" charset="0"/>
                        </a:rPr>
                        <a:t>Tai žurnalo straipsnių, publikuotų per praėjusius trejus metus, citavimo vidurkis einamaisiais metais; apskaičiuojamas dalijant žurnalo straipsnių citavimo skaičių einamaisiais metais iš bendro skaičiaus straipsnių, publikuotų per trejus praėjusius metus.</a:t>
                      </a:r>
                    </a:p>
                  </a:txBody>
                  <a:tcPr/>
                </a:tc>
                <a:extLst>
                  <a:ext uri="{0D108BD9-81ED-4DB2-BD59-A6C34878D82A}">
                    <a16:rowId xmlns:a16="http://schemas.microsoft.com/office/drawing/2014/main" val="28973833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solidFill>
                            <a:srgbClr val="282F74"/>
                          </a:solidFill>
                          <a:effectLst/>
                          <a:latin typeface="Arial" panose="020B0604020202020204" pitchFamily="34" charset="0"/>
                          <a:cs typeface="Arial" panose="020B0604020202020204" pitchFamily="34" charset="0"/>
                        </a:rPr>
                        <a:t>Normuotasis</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žurnalo</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cituojamumo</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rodiklis</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angl.</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i="1" dirty="0" smtClean="0">
                          <a:solidFill>
                            <a:srgbClr val="282F74"/>
                          </a:solidFill>
                          <a:effectLst/>
                          <a:latin typeface="Arial" panose="020B0604020202020204" pitchFamily="34" charset="0"/>
                          <a:cs typeface="Arial" panose="020B0604020202020204" pitchFamily="34" charset="0"/>
                        </a:rPr>
                        <a:t>Source -Normalized Impact per Paper, </a:t>
                      </a:r>
                      <a:r>
                        <a:rPr lang="en-US" sz="1400" b="1" i="1" u="none" strike="noStrike" dirty="0" smtClean="0">
                          <a:solidFill>
                            <a:srgbClr val="8F135B"/>
                          </a:solidFill>
                          <a:effectLst/>
                          <a:latin typeface="Arial" panose="020B0604020202020204" pitchFamily="34" charset="0"/>
                          <a:cs typeface="Arial" panose="020B0604020202020204" pitchFamily="34" charset="0"/>
                          <a:hlinkClick r:id="rId3" tooltip="Santrumpos: SNIP"/>
                        </a:rPr>
                        <a:t>SNIP</a:t>
                      </a:r>
                      <a:r>
                        <a:rPr lang="en-US" sz="1400" b="1" dirty="0" smtClean="0">
                          <a:solidFill>
                            <a:srgbClr val="282F74"/>
                          </a:solidFill>
                          <a:effectLst/>
                          <a:latin typeface="Arial" panose="020B0604020202020204" pitchFamily="34" charset="0"/>
                          <a:cs typeface="Arial" panose="020B0604020202020204" pitchFamily="34" charset="0"/>
                        </a:rPr>
                        <a:t>)</a:t>
                      </a:r>
                      <a:endParaRPr lang="en-US" sz="140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citavimo poveikį atsižvelgiant į tikėtiną citavimų skaičių skirtingose mokslų kryptyse; gali būti naudojamas skirtingų krypčių žurnalams lyginti.</a:t>
                      </a:r>
                    </a:p>
                  </a:txBody>
                  <a:tcPr/>
                </a:tc>
                <a:extLst>
                  <a:ext uri="{0D108BD9-81ED-4DB2-BD59-A6C34878D82A}">
                    <a16:rowId xmlns:a16="http://schemas.microsoft.com/office/drawing/2014/main" val="4168426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i="1" dirty="0" err="1" smtClean="0">
                          <a:solidFill>
                            <a:srgbClr val="282F74"/>
                          </a:solidFill>
                          <a:effectLst/>
                          <a:latin typeface="Arial" panose="020B0604020202020204" pitchFamily="34" charset="0"/>
                          <a:cs typeface="Arial" panose="020B0604020202020204" pitchFamily="34" charset="0"/>
                        </a:rPr>
                        <a:t>Scimago</a:t>
                      </a:r>
                      <a:r>
                        <a:rPr lang="lt-LT" sz="1400" b="1" dirty="0" smtClean="0">
                          <a:solidFill>
                            <a:srgbClr val="282F74"/>
                          </a:solidFill>
                          <a:effectLst/>
                          <a:latin typeface="Arial" panose="020B0604020202020204" pitchFamily="34" charset="0"/>
                          <a:cs typeface="Arial" panose="020B0604020202020204" pitchFamily="34" charset="0"/>
                        </a:rPr>
                        <a:t> žurnalų rodiklis (angl. </a:t>
                      </a:r>
                      <a:r>
                        <a:rPr lang="lt-LT" sz="1400" b="1" i="1" dirty="0" err="1" smtClean="0">
                          <a:solidFill>
                            <a:srgbClr val="282F74"/>
                          </a:solidFill>
                          <a:effectLst/>
                          <a:latin typeface="Arial" panose="020B0604020202020204" pitchFamily="34" charset="0"/>
                          <a:cs typeface="Arial" panose="020B0604020202020204" pitchFamily="34" charset="0"/>
                        </a:rPr>
                        <a:t>SCImago</a:t>
                      </a:r>
                      <a:r>
                        <a:rPr lang="lt-LT" sz="1400" b="1" i="1" dirty="0" smtClean="0">
                          <a:solidFill>
                            <a:srgbClr val="282F74"/>
                          </a:solidFill>
                          <a:effectLst/>
                          <a:latin typeface="Arial" panose="020B0604020202020204" pitchFamily="34" charset="0"/>
                          <a:cs typeface="Arial" panose="020B0604020202020204" pitchFamily="34" charset="0"/>
                        </a:rPr>
                        <a:t> </a:t>
                      </a:r>
                      <a:r>
                        <a:rPr lang="lt-LT" sz="1400" b="1" i="1" dirty="0" err="1" smtClean="0">
                          <a:solidFill>
                            <a:srgbClr val="282F74"/>
                          </a:solidFill>
                          <a:effectLst/>
                          <a:latin typeface="Arial" panose="020B0604020202020204" pitchFamily="34" charset="0"/>
                          <a:cs typeface="Arial" panose="020B0604020202020204" pitchFamily="34" charset="0"/>
                        </a:rPr>
                        <a:t>Journal</a:t>
                      </a:r>
                      <a:r>
                        <a:rPr lang="lt-LT" sz="1400" b="1" i="1" dirty="0" smtClean="0">
                          <a:solidFill>
                            <a:srgbClr val="282F74"/>
                          </a:solidFill>
                          <a:effectLst/>
                          <a:latin typeface="Arial" panose="020B0604020202020204" pitchFamily="34" charset="0"/>
                          <a:cs typeface="Arial" panose="020B0604020202020204" pitchFamily="34" charset="0"/>
                        </a:rPr>
                        <a:t> </a:t>
                      </a:r>
                      <a:r>
                        <a:rPr lang="lt-LT" sz="1400" b="1" i="1" dirty="0" err="1" smtClean="0">
                          <a:solidFill>
                            <a:srgbClr val="282F74"/>
                          </a:solidFill>
                          <a:effectLst/>
                          <a:latin typeface="Arial" panose="020B0604020202020204" pitchFamily="34" charset="0"/>
                          <a:cs typeface="Arial" panose="020B0604020202020204" pitchFamily="34" charset="0"/>
                        </a:rPr>
                        <a:t>Rank</a:t>
                      </a:r>
                      <a:r>
                        <a:rPr lang="lt-LT" sz="1400" b="1" i="1" dirty="0" smtClean="0">
                          <a:solidFill>
                            <a:srgbClr val="282F74"/>
                          </a:solidFill>
                          <a:effectLst/>
                          <a:latin typeface="Arial" panose="020B0604020202020204" pitchFamily="34" charset="0"/>
                          <a:cs typeface="Arial" panose="020B0604020202020204" pitchFamily="34" charset="0"/>
                        </a:rPr>
                        <a:t>,</a:t>
                      </a:r>
                      <a:r>
                        <a:rPr lang="lt-LT" sz="1400" b="1" dirty="0" smtClean="0">
                          <a:solidFill>
                            <a:srgbClr val="282F74"/>
                          </a:solidFill>
                          <a:effectLst/>
                          <a:latin typeface="Arial" panose="020B0604020202020204" pitchFamily="34" charset="0"/>
                          <a:cs typeface="Arial" panose="020B0604020202020204" pitchFamily="34" charset="0"/>
                        </a:rPr>
                        <a:t> </a:t>
                      </a:r>
                      <a:r>
                        <a:rPr lang="lt-LT" sz="1400" b="1" i="1" u="none" strike="noStrike" dirty="0" smtClean="0">
                          <a:solidFill>
                            <a:srgbClr val="8F135B"/>
                          </a:solidFill>
                          <a:effectLst/>
                          <a:latin typeface="Arial" panose="020B0604020202020204" pitchFamily="34" charset="0"/>
                          <a:cs typeface="Arial" panose="020B0604020202020204" pitchFamily="34" charset="0"/>
                          <a:hlinkClick r:id="rId4" tooltip="Santrumpos: SJR"/>
                        </a:rPr>
                        <a:t>SJR</a:t>
                      </a:r>
                      <a:r>
                        <a:rPr lang="lt-LT" sz="1400" b="1" dirty="0" smtClean="0">
                          <a:solidFill>
                            <a:srgbClr val="282F74"/>
                          </a:solidFill>
                          <a:effectLst/>
                          <a:latin typeface="Arial" panose="020B0604020202020204" pitchFamily="34" charset="0"/>
                          <a:cs typeface="Arial" panose="020B0604020202020204" pitchFamily="34" charset="0"/>
                        </a:rPr>
                        <a:t>)</a:t>
                      </a:r>
                      <a:endParaRPr lang="lt-LT" sz="140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ne tik žurnalo, bet ir cituojančio šaltinio svarbą; rodiklio skaičiavimas paremtas idėja, kad ne visi citavimai yra lygiaverčiai ir rodo žurnalo mokslinį prestižą.</a:t>
                      </a:r>
                    </a:p>
                    <a:p>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31610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solidFill>
                            <a:srgbClr val="282F74"/>
                          </a:solidFill>
                          <a:effectLst/>
                          <a:latin typeface="Arial" panose="020B0604020202020204" pitchFamily="34" charset="0"/>
                          <a:cs typeface="Arial" panose="020B0604020202020204" pitchFamily="34" charset="0"/>
                        </a:rPr>
                        <a:t>CiteScore</a:t>
                      </a:r>
                      <a:r>
                        <a:rPr lang="en-US" sz="1400" b="1" i="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kvartilis</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dirty="0" err="1" smtClean="0">
                          <a:solidFill>
                            <a:srgbClr val="282F74"/>
                          </a:solidFill>
                          <a:effectLst/>
                          <a:latin typeface="Arial" panose="020B0604020202020204" pitchFamily="34" charset="0"/>
                          <a:cs typeface="Arial" panose="020B0604020202020204" pitchFamily="34" charset="0"/>
                        </a:rPr>
                        <a:t>angl.</a:t>
                      </a:r>
                      <a:r>
                        <a:rPr lang="en-US" sz="1400" b="1" dirty="0" smtClean="0">
                          <a:solidFill>
                            <a:srgbClr val="282F74"/>
                          </a:solidFill>
                          <a:effectLst/>
                          <a:latin typeface="Arial" panose="020B0604020202020204" pitchFamily="34" charset="0"/>
                          <a:cs typeface="Arial" panose="020B0604020202020204" pitchFamily="34" charset="0"/>
                        </a:rPr>
                        <a:t> </a:t>
                      </a:r>
                      <a:r>
                        <a:rPr lang="en-US" sz="1400" b="1" i="1" dirty="0" err="1" smtClean="0">
                          <a:solidFill>
                            <a:srgbClr val="282F74"/>
                          </a:solidFill>
                          <a:effectLst/>
                          <a:latin typeface="Arial" panose="020B0604020202020204" pitchFamily="34" charset="0"/>
                          <a:cs typeface="Arial" panose="020B0604020202020204" pitchFamily="34" charset="0"/>
                        </a:rPr>
                        <a:t>CiteScore</a:t>
                      </a:r>
                      <a:r>
                        <a:rPr lang="en-US" sz="1400" b="1" i="1" dirty="0" smtClean="0">
                          <a:solidFill>
                            <a:srgbClr val="282F74"/>
                          </a:solidFill>
                          <a:effectLst/>
                          <a:latin typeface="Arial" panose="020B0604020202020204" pitchFamily="34" charset="0"/>
                          <a:cs typeface="Arial" panose="020B0604020202020204" pitchFamily="34" charset="0"/>
                        </a:rPr>
                        <a:t> Quartile</a:t>
                      </a:r>
                      <a:r>
                        <a:rPr lang="en-US" sz="1400" b="1" dirty="0" smtClean="0">
                          <a:solidFill>
                            <a:srgbClr val="282F74"/>
                          </a:solidFill>
                          <a:effectLst/>
                          <a:latin typeface="Arial" panose="020B0604020202020204" pitchFamily="34" charset="0"/>
                          <a:cs typeface="Arial" panose="020B0604020202020204" pitchFamily="34" charset="0"/>
                        </a:rPr>
                        <a:t>)</a:t>
                      </a:r>
                      <a:endParaRPr lang="en-US" sz="140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santykinę žurnalo vietą mokslo krypties kategorijoje</a:t>
                      </a:r>
                      <a:r>
                        <a:rPr lang="lt-LT" sz="1400" baseline="0" dirty="0" smtClean="0">
                          <a:effectLst/>
                          <a:latin typeface="Arial" panose="020B0604020202020204" pitchFamily="34" charset="0"/>
                          <a:cs typeface="Arial" panose="020B0604020202020204" pitchFamily="34" charset="0"/>
                        </a:rPr>
                        <a:t> </a:t>
                      </a:r>
                      <a:r>
                        <a:rPr lang="lt-LT" sz="1400" dirty="0" smtClean="0">
                          <a:effectLst/>
                          <a:latin typeface="Arial" panose="020B0604020202020204" pitchFamily="34" charset="0"/>
                          <a:cs typeface="Arial" panose="020B0604020202020204" pitchFamily="34" charset="0"/>
                        </a:rPr>
                        <a:t>pagal</a:t>
                      </a:r>
                      <a:r>
                        <a:rPr lang="lt-LT" sz="1400" baseline="0" dirty="0" smtClean="0">
                          <a:effectLst/>
                          <a:latin typeface="Arial" panose="020B0604020202020204" pitchFamily="34" charset="0"/>
                          <a:cs typeface="Arial" panose="020B0604020202020204" pitchFamily="34" charset="0"/>
                        </a:rPr>
                        <a:t> </a:t>
                      </a:r>
                      <a:r>
                        <a:rPr lang="lt-LT" sz="1400" i="1" dirty="0" err="1" smtClean="0">
                          <a:effectLst/>
                          <a:latin typeface="Arial" panose="020B0604020202020204" pitchFamily="34" charset="0"/>
                          <a:cs typeface="Arial" panose="020B0604020202020204" pitchFamily="34" charset="0"/>
                        </a:rPr>
                        <a:t>CiteScore</a:t>
                      </a:r>
                      <a:r>
                        <a:rPr lang="lt-LT" sz="1400" dirty="0" smtClean="0">
                          <a:effectLst/>
                          <a:latin typeface="Arial" panose="020B0604020202020204" pitchFamily="34" charset="0"/>
                          <a:cs typeface="Arial" panose="020B0604020202020204" pitchFamily="34" charset="0"/>
                        </a:rPr>
                        <a:t> rodiklio pasiskirstymą tarp didžiausios ir mažiausios reikšmės. Žurnalai vertinami 4 kvartiliais: nuo aukščiausių </a:t>
                      </a:r>
                      <a:r>
                        <a:rPr lang="lt-LT" sz="1400" dirty="0" err="1" smtClean="0">
                          <a:effectLst/>
                          <a:latin typeface="Arial" panose="020B0604020202020204" pitchFamily="34" charset="0"/>
                          <a:cs typeface="Arial" panose="020B0604020202020204" pitchFamily="34" charset="0"/>
                        </a:rPr>
                        <a:t>cituojamumo</a:t>
                      </a:r>
                      <a:r>
                        <a:rPr lang="lt-LT" sz="1400" dirty="0" smtClean="0">
                          <a:effectLst/>
                          <a:latin typeface="Arial" panose="020B0604020202020204" pitchFamily="34" charset="0"/>
                          <a:cs typeface="Arial" panose="020B0604020202020204" pitchFamily="34" charset="0"/>
                        </a:rPr>
                        <a:t> rodiklių (kvartilis Q1) iki žemiausių (kvartilis Q4).</a:t>
                      </a:r>
                    </a:p>
                  </a:txBody>
                  <a:tcPr/>
                </a:tc>
                <a:extLst>
                  <a:ext uri="{0D108BD9-81ED-4DB2-BD59-A6C34878D82A}">
                    <a16:rowId xmlns:a16="http://schemas.microsoft.com/office/drawing/2014/main" val="2645174224"/>
                  </a:ext>
                </a:extLst>
              </a:tr>
            </a:tbl>
          </a:graphicData>
        </a:graphic>
      </p:graphicFrame>
    </p:spTree>
    <p:extLst>
      <p:ext uri="{BB962C8B-B14F-4D97-AF65-F5344CB8AC3E}">
        <p14:creationId xmlns:p14="http://schemas.microsoft.com/office/powerpoint/2010/main" val="259376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88729"/>
            <a:ext cx="9415347" cy="4572329"/>
          </a:xfrm>
        </p:spPr>
        <p:txBody>
          <a:bodyPr/>
          <a:lstStyle/>
          <a:p>
            <a:pPr>
              <a:lnSpc>
                <a:spcPct val="150000"/>
              </a:lnSpc>
            </a:pPr>
            <a:r>
              <a:rPr lang="lt-LT" b="1" dirty="0">
                <a:solidFill>
                  <a:schemeClr val="accent1">
                    <a:lumMod val="50000"/>
                  </a:schemeClr>
                </a:solidFill>
                <a:cs typeface="Times New Roman" panose="02020603050405020304" pitchFamily="18" charset="0"/>
              </a:rPr>
              <a:t>Normalizuotas žurnalų </a:t>
            </a:r>
            <a:r>
              <a:rPr lang="lt-LT" b="1" dirty="0" err="1">
                <a:solidFill>
                  <a:schemeClr val="accent1">
                    <a:lumMod val="50000"/>
                  </a:schemeClr>
                </a:solidFill>
                <a:cs typeface="Times New Roman" panose="02020603050405020304" pitchFamily="18" charset="0"/>
              </a:rPr>
              <a:t>cituojamumo</a:t>
            </a:r>
            <a:r>
              <a:rPr lang="lt-LT" b="1" dirty="0">
                <a:solidFill>
                  <a:schemeClr val="accent1">
                    <a:lumMod val="50000"/>
                  </a:schemeClr>
                </a:solidFill>
                <a:cs typeface="Times New Roman" panose="02020603050405020304" pitchFamily="18" charset="0"/>
              </a:rPr>
              <a:t> rodiklis </a:t>
            </a:r>
            <a:r>
              <a:rPr lang="lt-LT" b="1" dirty="0">
                <a:cs typeface="Times New Roman" panose="02020603050405020304" pitchFamily="18" charset="0"/>
              </a:rPr>
              <a:t>(</a:t>
            </a:r>
            <a:r>
              <a:rPr lang="lt-LT" b="1" i="1" dirty="0" err="1">
                <a:cs typeface="Times New Roman" panose="02020603050405020304" pitchFamily="18" charset="0"/>
              </a:rPr>
              <a:t>Source</a:t>
            </a:r>
            <a:r>
              <a:rPr lang="lt-LT" b="1" i="1" dirty="0">
                <a:cs typeface="Times New Roman" panose="02020603050405020304" pitchFamily="18" charset="0"/>
              </a:rPr>
              <a:t> </a:t>
            </a:r>
            <a:r>
              <a:rPr lang="lt-LT" b="1" i="1" dirty="0" err="1">
                <a:cs typeface="Times New Roman" panose="02020603050405020304" pitchFamily="18" charset="0"/>
              </a:rPr>
              <a:t>Normalized</a:t>
            </a:r>
            <a:r>
              <a:rPr lang="lt-LT" b="1" i="1" dirty="0">
                <a:cs typeface="Times New Roman" panose="02020603050405020304" pitchFamily="18" charset="0"/>
              </a:rPr>
              <a:t> </a:t>
            </a:r>
            <a:r>
              <a:rPr lang="lt-LT" b="1" i="1" dirty="0" err="1">
                <a:cs typeface="Times New Roman" panose="02020603050405020304" pitchFamily="18" charset="0"/>
              </a:rPr>
              <a:t>Impact</a:t>
            </a:r>
            <a:r>
              <a:rPr lang="lt-LT" b="1" i="1" dirty="0">
                <a:cs typeface="Times New Roman" panose="02020603050405020304" pitchFamily="18" charset="0"/>
              </a:rPr>
              <a:t> per </a:t>
            </a:r>
            <a:r>
              <a:rPr lang="lt-LT" b="1" i="1" dirty="0" err="1">
                <a:cs typeface="Times New Roman" panose="02020603050405020304" pitchFamily="18" charset="0"/>
              </a:rPr>
              <a:t>Paper</a:t>
            </a:r>
            <a:r>
              <a:rPr lang="lt-LT" b="1" i="1" dirty="0">
                <a:cs typeface="Times New Roman" panose="02020603050405020304" pitchFamily="18" charset="0"/>
              </a:rPr>
              <a:t>, </a:t>
            </a:r>
            <a:r>
              <a:rPr lang="lt-LT" b="1" dirty="0">
                <a:cs typeface="Times New Roman" panose="02020603050405020304" pitchFamily="18" charset="0"/>
              </a:rPr>
              <a:t>SNIP</a:t>
            </a:r>
            <a:r>
              <a:rPr lang="lt-LT" b="1" i="1" dirty="0">
                <a:cs typeface="Times New Roman" panose="02020603050405020304" pitchFamily="18" charset="0"/>
              </a:rPr>
              <a:t>)</a:t>
            </a:r>
            <a:r>
              <a:rPr lang="lt-LT" i="1" dirty="0">
                <a:cs typeface="Times New Roman" panose="02020603050405020304" pitchFamily="18" charset="0"/>
              </a:rPr>
              <a:t> </a:t>
            </a:r>
            <a:r>
              <a:rPr lang="lt-LT" dirty="0">
                <a:cs typeface="Times New Roman" panose="02020603050405020304" pitchFamily="18" charset="0"/>
              </a:rPr>
              <a:t>įvertina mokslo krypties citavimo įtaką – tikėtiną citavimų skaičių skirtingose mokslų kryptyse. Rodiklis koreguoja citavimų skirtumus, atsiradusius dėl skirtingų mokslo krypčių, todėl tai leidžia lyginti skirtingų mokslo krypčių šaltinius</a:t>
            </a:r>
            <a:r>
              <a:rPr lang="lt-LT" dirty="0" smtClean="0">
                <a:cs typeface="Times New Roman" panose="02020603050405020304" pitchFamily="18" charset="0"/>
              </a:rPr>
              <a:t>.</a:t>
            </a:r>
            <a:br>
              <a:rPr lang="lt-LT" dirty="0" smtClean="0">
                <a:cs typeface="Times New Roman" panose="02020603050405020304" pitchFamily="18" charset="0"/>
              </a:rPr>
            </a:br>
            <a:endParaRPr lang="lt-LT" dirty="0">
              <a:cs typeface="Times New Roman" panose="02020603050405020304" pitchFamily="18" charset="0"/>
            </a:endParaRPr>
          </a:p>
          <a:p>
            <a:pPr>
              <a:lnSpc>
                <a:spcPct val="150000"/>
              </a:lnSpc>
            </a:pPr>
            <a:r>
              <a:rPr lang="lt-LT" b="1" i="1" dirty="0" err="1">
                <a:solidFill>
                  <a:schemeClr val="accent1">
                    <a:lumMod val="50000"/>
                  </a:schemeClr>
                </a:solidFill>
                <a:cs typeface="Times New Roman" panose="02020603050405020304" pitchFamily="18" charset="0"/>
              </a:rPr>
              <a:t>SCImago</a:t>
            </a:r>
            <a:r>
              <a:rPr lang="lt-LT" b="1" dirty="0">
                <a:solidFill>
                  <a:schemeClr val="accent1">
                    <a:lumMod val="50000"/>
                  </a:schemeClr>
                </a:solidFill>
                <a:cs typeface="Times New Roman" panose="02020603050405020304" pitchFamily="18" charset="0"/>
              </a:rPr>
              <a:t> žurnalų rodiklis </a:t>
            </a:r>
            <a:r>
              <a:rPr lang="lt-LT" b="1" i="1" dirty="0">
                <a:cs typeface="Times New Roman" panose="02020603050405020304" pitchFamily="18" charset="0"/>
              </a:rPr>
              <a:t>(</a:t>
            </a:r>
            <a:r>
              <a:rPr lang="lt-LT" b="1" i="1" dirty="0" err="1">
                <a:cs typeface="Times New Roman" panose="02020603050405020304" pitchFamily="18" charset="0"/>
              </a:rPr>
              <a:t>SCImago</a:t>
            </a:r>
            <a:r>
              <a:rPr lang="lt-LT" b="1" i="1" dirty="0">
                <a:cs typeface="Times New Roman" panose="02020603050405020304" pitchFamily="18" charset="0"/>
              </a:rPr>
              <a:t> </a:t>
            </a:r>
            <a:r>
              <a:rPr lang="lt-LT" b="1" i="1" dirty="0" err="1">
                <a:cs typeface="Times New Roman" panose="02020603050405020304" pitchFamily="18" charset="0"/>
              </a:rPr>
              <a:t>Journal</a:t>
            </a:r>
            <a:r>
              <a:rPr lang="lt-LT" b="1" i="1" dirty="0">
                <a:cs typeface="Times New Roman" panose="02020603050405020304" pitchFamily="18" charset="0"/>
              </a:rPr>
              <a:t> </a:t>
            </a:r>
            <a:r>
              <a:rPr lang="lt-LT" b="1" i="1" dirty="0" err="1">
                <a:cs typeface="Times New Roman" panose="02020603050405020304" pitchFamily="18" charset="0"/>
              </a:rPr>
              <a:t>Rank</a:t>
            </a:r>
            <a:r>
              <a:rPr lang="lt-LT" b="1" i="1" dirty="0">
                <a:cs typeface="Times New Roman" panose="02020603050405020304" pitchFamily="18" charset="0"/>
              </a:rPr>
              <a:t>, </a:t>
            </a:r>
            <a:r>
              <a:rPr lang="lt-LT" b="1" dirty="0">
                <a:cs typeface="Times New Roman" panose="02020603050405020304" pitchFamily="18" charset="0"/>
              </a:rPr>
              <a:t>SJR)</a:t>
            </a:r>
            <a:r>
              <a:rPr lang="lt-LT" dirty="0">
                <a:cs typeface="Times New Roman" panose="02020603050405020304" pitchFamily="18" charset="0"/>
              </a:rPr>
              <a:t> – mokslo žurnalų vertinimo rodiklis, kuris nustatomas atsižvelgiant ne tik į tai, kiek kartų žurnalas buvo cituojamas, bet ir į cituojančio šaltinio svarbą (reikšmingumą ir prestižą).</a:t>
            </a:r>
          </a:p>
          <a:p>
            <a:endParaRPr lang="lt-LT" dirty="0"/>
          </a:p>
        </p:txBody>
      </p:sp>
      <p:sp>
        <p:nvSpPr>
          <p:cNvPr id="6" name="Text Placeholder 5"/>
          <p:cNvSpPr>
            <a:spLocks noGrp="1"/>
          </p:cNvSpPr>
          <p:nvPr>
            <p:ph type="body" sz="quarter" idx="18"/>
          </p:nvPr>
        </p:nvSpPr>
        <p:spPr>
          <a:xfrm>
            <a:off x="439321" y="600737"/>
            <a:ext cx="7199072" cy="509636"/>
          </a:xfrm>
        </p:spPr>
        <p:txBody>
          <a:bodyPr/>
          <a:lstStyle/>
          <a:p>
            <a:r>
              <a:rPr lang="lt-LT" sz="3200" dirty="0">
                <a:cs typeface="Times New Roman" panose="02020603050405020304" pitchFamily="18" charset="0"/>
              </a:rPr>
              <a:t>Svarbiausi </a:t>
            </a:r>
            <a:r>
              <a:rPr lang="lt-LT" sz="3200" i="1" dirty="0" err="1">
                <a:cs typeface="Times New Roman" panose="02020603050405020304" pitchFamily="18" charset="0"/>
              </a:rPr>
              <a:t>Scopus</a:t>
            </a:r>
            <a:r>
              <a:rPr lang="lt-LT" sz="3200" dirty="0">
                <a:cs typeface="Times New Roman" panose="02020603050405020304" pitchFamily="18" charset="0"/>
              </a:rPr>
              <a:t> žurnalų rodikliai</a:t>
            </a:r>
            <a:endParaRPr lang="lt-LT" sz="3200" dirty="0"/>
          </a:p>
        </p:txBody>
      </p:sp>
      <p:pic>
        <p:nvPicPr>
          <p:cNvPr id="7" name="Picture 2" descr="C:\Users\Ginte\Downloads\fotos mokymams\pexels-pixabay-265087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467" y="4663495"/>
            <a:ext cx="2772770" cy="184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64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523296" y="345919"/>
            <a:ext cx="10391589" cy="509636"/>
          </a:xfrm>
        </p:spPr>
        <p:txBody>
          <a:bodyPr/>
          <a:lstStyle/>
          <a:p>
            <a:r>
              <a:rPr lang="lt-LT" sz="2400" dirty="0">
                <a:cs typeface="Times New Roman" panose="02020603050405020304" pitchFamily="18" charset="0"/>
              </a:rPr>
              <a:t>NTMA ir HS publikacijų sąrašų įrašo pavyzdžiai </a:t>
            </a:r>
            <a:r>
              <a:rPr lang="lt-LT" sz="2400" dirty="0" err="1">
                <a:cs typeface="Times New Roman" panose="02020603050405020304" pitchFamily="18" charset="0"/>
              </a:rPr>
              <a:t>eLABa</a:t>
            </a:r>
            <a:r>
              <a:rPr lang="lt-LT" sz="2400" dirty="0">
                <a:cs typeface="Times New Roman" panose="02020603050405020304" pitchFamily="18" charset="0"/>
              </a:rPr>
              <a:t> </a:t>
            </a:r>
            <a:r>
              <a:rPr lang="lt-LT" sz="2400" dirty="0" smtClean="0">
                <a:cs typeface="Times New Roman" panose="02020603050405020304" pitchFamily="18" charset="0"/>
              </a:rPr>
              <a:t>sistemoje</a:t>
            </a:r>
            <a:endParaRPr lang="en-US" sz="2400" dirty="0">
              <a:cs typeface="Times New Roman" panose="02020603050405020304" pitchFamily="18" charset="0"/>
            </a:endParaRPr>
          </a:p>
          <a:p>
            <a:endParaRPr lang="lt-LT" sz="3200" dirty="0"/>
          </a:p>
        </p:txBody>
      </p:sp>
      <p:pic>
        <p:nvPicPr>
          <p:cNvPr id="2" name="Picture 1"/>
          <p:cNvPicPr>
            <a:picLocks noChangeAspect="1"/>
          </p:cNvPicPr>
          <p:nvPr/>
        </p:nvPicPr>
        <p:blipFill>
          <a:blip r:embed="rId2"/>
          <a:stretch>
            <a:fillRect/>
          </a:stretch>
        </p:blipFill>
        <p:spPr>
          <a:xfrm>
            <a:off x="1483568" y="1002098"/>
            <a:ext cx="7445406" cy="3017209"/>
          </a:xfrm>
          <a:prstGeom prst="rect">
            <a:avLst/>
          </a:prstGeom>
        </p:spPr>
      </p:pic>
      <p:pic>
        <p:nvPicPr>
          <p:cNvPr id="3" name="Picture 2"/>
          <p:cNvPicPr>
            <a:picLocks noChangeAspect="1"/>
          </p:cNvPicPr>
          <p:nvPr/>
        </p:nvPicPr>
        <p:blipFill>
          <a:blip r:embed="rId3"/>
          <a:stretch>
            <a:fillRect/>
          </a:stretch>
        </p:blipFill>
        <p:spPr>
          <a:xfrm>
            <a:off x="2085610" y="3908804"/>
            <a:ext cx="6241321" cy="2949196"/>
          </a:xfrm>
          <a:prstGeom prst="rect">
            <a:avLst/>
          </a:prstGeom>
        </p:spPr>
      </p:pic>
    </p:spTree>
    <p:extLst>
      <p:ext uri="{BB962C8B-B14F-4D97-AF65-F5344CB8AC3E}">
        <p14:creationId xmlns:p14="http://schemas.microsoft.com/office/powerpoint/2010/main" val="3376553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345919"/>
            <a:ext cx="10825141" cy="509636"/>
          </a:xfrm>
        </p:spPr>
        <p:txBody>
          <a:bodyPr/>
          <a:lstStyle/>
          <a:p>
            <a:r>
              <a:rPr lang="lt-LT" sz="3200" i="1" dirty="0" err="1">
                <a:cs typeface="Times New Roman" panose="02020603050405020304" pitchFamily="18" charset="0"/>
              </a:rPr>
              <a:t>Web</a:t>
            </a:r>
            <a:r>
              <a:rPr lang="lt-LT" sz="3200" i="1" dirty="0">
                <a:cs typeface="Times New Roman" panose="02020603050405020304" pitchFamily="18" charset="0"/>
              </a:rPr>
              <a:t> </a:t>
            </a:r>
            <a:r>
              <a:rPr lang="lt-LT" sz="3200" i="1" dirty="0" err="1">
                <a:cs typeface="Times New Roman" panose="02020603050405020304" pitchFamily="18" charset="0"/>
              </a:rPr>
              <a:t>of</a:t>
            </a:r>
            <a:r>
              <a:rPr lang="lt-LT" sz="3200" i="1" dirty="0">
                <a:cs typeface="Times New Roman" panose="02020603050405020304" pitchFamily="18" charset="0"/>
              </a:rPr>
              <a:t> </a:t>
            </a:r>
            <a:r>
              <a:rPr lang="lt-LT" sz="3200" i="1" dirty="0" err="1">
                <a:cs typeface="Times New Roman" panose="02020603050405020304" pitchFamily="18" charset="0"/>
              </a:rPr>
              <a:t>Science</a:t>
            </a:r>
            <a:r>
              <a:rPr lang="lt-LT" sz="3200" i="1" dirty="0">
                <a:cs typeface="Times New Roman" panose="02020603050405020304" pitchFamily="18" charset="0"/>
              </a:rPr>
              <a:t> </a:t>
            </a:r>
            <a:r>
              <a:rPr lang="lt-LT" sz="3200" dirty="0">
                <a:cs typeface="Times New Roman" panose="02020603050405020304" pitchFamily="18" charset="0"/>
              </a:rPr>
              <a:t>žurnalų rodiklių paieška </a:t>
            </a:r>
            <a:r>
              <a:rPr lang="lt-LT" sz="3200" i="1" dirty="0" err="1">
                <a:cs typeface="Times New Roman" panose="02020603050405020304" pitchFamily="18" charset="0"/>
              </a:rPr>
              <a:t>InCites</a:t>
            </a:r>
            <a:r>
              <a:rPr lang="lt-LT" sz="3200" i="1" dirty="0">
                <a:cs typeface="Times New Roman" panose="02020603050405020304" pitchFamily="18" charset="0"/>
              </a:rPr>
              <a:t> </a:t>
            </a:r>
            <a:r>
              <a:rPr lang="lt-LT" sz="3200" i="1" dirty="0" err="1">
                <a:cs typeface="Times New Roman" panose="02020603050405020304" pitchFamily="18" charset="0"/>
              </a:rPr>
              <a:t>Journal</a:t>
            </a:r>
            <a:r>
              <a:rPr lang="lt-LT" sz="3200" i="1" dirty="0">
                <a:cs typeface="Times New Roman" panose="02020603050405020304" pitchFamily="18" charset="0"/>
              </a:rPr>
              <a:t> </a:t>
            </a:r>
            <a:r>
              <a:rPr lang="lt-LT" sz="3200" i="1" dirty="0" err="1">
                <a:cs typeface="Times New Roman" panose="02020603050405020304" pitchFamily="18" charset="0"/>
              </a:rPr>
              <a:t>Citation</a:t>
            </a:r>
            <a:r>
              <a:rPr lang="lt-LT" sz="3200" i="1" dirty="0">
                <a:cs typeface="Times New Roman" panose="02020603050405020304" pitchFamily="18" charset="0"/>
              </a:rPr>
              <a:t> </a:t>
            </a:r>
            <a:r>
              <a:rPr lang="lt-LT" sz="3200" i="1" dirty="0" err="1">
                <a:cs typeface="Times New Roman" panose="02020603050405020304" pitchFamily="18" charset="0"/>
              </a:rPr>
              <a:t>Reports</a:t>
            </a:r>
            <a:r>
              <a:rPr lang="lt-LT" sz="3200" i="1" dirty="0">
                <a:cs typeface="Times New Roman" panose="02020603050405020304" pitchFamily="18" charset="0"/>
              </a:rPr>
              <a:t> </a:t>
            </a:r>
          </a:p>
          <a:p>
            <a:endParaRPr lang="lt-LT"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2683423714"/>
              </p:ext>
            </p:extLst>
          </p:nvPr>
        </p:nvGraphicFramePr>
        <p:xfrm>
          <a:off x="796912" y="1924606"/>
          <a:ext cx="7789355" cy="4073403"/>
        </p:xfrm>
        <a:graphic>
          <a:graphicData uri="http://schemas.openxmlformats.org/presentationml/2006/ole">
            <mc:AlternateContent xmlns:mc="http://schemas.openxmlformats.org/markup-compatibility/2006">
              <mc:Choice xmlns:v="urn:schemas-microsoft-com:vml" Requires="v">
                <p:oleObj spid="_x0000_s4106" name="Bitmap Image" r:id="rId4" imgW="6469560" imgH="3383280" progId="Paint.Picture">
                  <p:embed/>
                </p:oleObj>
              </mc:Choice>
              <mc:Fallback>
                <p:oleObj name="Bitmap Image" r:id="rId4" imgW="6469560" imgH="3383280" progId="Paint.Picture">
                  <p:embed/>
                  <p:pic>
                    <p:nvPicPr>
                      <p:cNvPr id="5" name="Object 4"/>
                      <p:cNvPicPr/>
                      <p:nvPr/>
                    </p:nvPicPr>
                    <p:blipFill>
                      <a:blip r:embed="rId5"/>
                      <a:stretch>
                        <a:fillRect/>
                      </a:stretch>
                    </p:blipFill>
                    <p:spPr>
                      <a:xfrm>
                        <a:off x="796912" y="1924606"/>
                        <a:ext cx="7789355" cy="4073403"/>
                      </a:xfrm>
                      <a:prstGeom prst="rect">
                        <a:avLst/>
                      </a:prstGeom>
                    </p:spPr>
                  </p:pic>
                </p:oleObj>
              </mc:Fallback>
            </mc:AlternateContent>
          </a:graphicData>
        </a:graphic>
      </p:graphicFrame>
    </p:spTree>
    <p:extLst>
      <p:ext uri="{BB962C8B-B14F-4D97-AF65-F5344CB8AC3E}">
        <p14:creationId xmlns:p14="http://schemas.microsoft.com/office/powerpoint/2010/main" val="59292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7876989" cy="509636"/>
          </a:xfrm>
        </p:spPr>
        <p:txBody>
          <a:bodyPr/>
          <a:lstStyle/>
          <a:p>
            <a:r>
              <a:rPr lang="lt-LT" sz="3200" i="1" dirty="0" err="1">
                <a:cs typeface="Times New Roman" panose="02020603050405020304" pitchFamily="18" charset="0"/>
              </a:rPr>
              <a:t>InCites</a:t>
            </a:r>
            <a:r>
              <a:rPr lang="lt-LT" sz="3200" dirty="0">
                <a:cs typeface="Times New Roman" panose="02020603050405020304" pitchFamily="18" charset="0"/>
              </a:rPr>
              <a:t> </a:t>
            </a:r>
            <a:r>
              <a:rPr lang="lt-LT" sz="3200" i="1" dirty="0" err="1">
                <a:cs typeface="Times New Roman" panose="02020603050405020304" pitchFamily="18" charset="0"/>
              </a:rPr>
              <a:t>Journal</a:t>
            </a:r>
            <a:r>
              <a:rPr lang="lt-LT" sz="3200" i="1" dirty="0">
                <a:cs typeface="Times New Roman" panose="02020603050405020304" pitchFamily="18" charset="0"/>
              </a:rPr>
              <a:t> </a:t>
            </a:r>
            <a:r>
              <a:rPr lang="lt-LT" sz="3200" i="1" dirty="0" err="1">
                <a:cs typeface="Times New Roman" panose="02020603050405020304" pitchFamily="18" charset="0"/>
              </a:rPr>
              <a:t>Citation</a:t>
            </a:r>
            <a:r>
              <a:rPr lang="lt-LT" sz="3200" i="1" dirty="0">
                <a:cs typeface="Times New Roman" panose="02020603050405020304" pitchFamily="18" charset="0"/>
              </a:rPr>
              <a:t> </a:t>
            </a:r>
            <a:r>
              <a:rPr lang="lt-LT" sz="3200" i="1" dirty="0" err="1">
                <a:cs typeface="Times New Roman" panose="02020603050405020304" pitchFamily="18" charset="0"/>
              </a:rPr>
              <a:t>Reports</a:t>
            </a:r>
            <a:r>
              <a:rPr lang="lt-LT" sz="3200" dirty="0">
                <a:cs typeface="Times New Roman" panose="02020603050405020304" pitchFamily="18" charset="0"/>
              </a:rPr>
              <a:t>: IF</a:t>
            </a:r>
            <a:endParaRPr lang="en-US" sz="3200" dirty="0"/>
          </a:p>
          <a:p>
            <a:endParaRPr lang="lt-LT"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2279447003"/>
              </p:ext>
            </p:extLst>
          </p:nvPr>
        </p:nvGraphicFramePr>
        <p:xfrm>
          <a:off x="536028" y="1727932"/>
          <a:ext cx="9144000" cy="1924050"/>
        </p:xfrm>
        <a:graphic>
          <a:graphicData uri="http://schemas.openxmlformats.org/presentationml/2006/ole">
            <mc:AlternateContent xmlns:mc="http://schemas.openxmlformats.org/markup-compatibility/2006">
              <mc:Choice xmlns:v="urn:schemas-microsoft-com:vml" Requires="v">
                <p:oleObj spid="_x0000_s5130" name="Bitmap Image" r:id="rId4" imgW="13571280" imgH="2849760" progId="Paint.Picture">
                  <p:embed/>
                </p:oleObj>
              </mc:Choice>
              <mc:Fallback>
                <p:oleObj name="Bitmap Image" r:id="rId4" imgW="13571280" imgH="2849760" progId="Paint.Picture">
                  <p:embed/>
                  <p:pic>
                    <p:nvPicPr>
                      <p:cNvPr id="15" name="Object 14"/>
                      <p:cNvPicPr/>
                      <p:nvPr/>
                    </p:nvPicPr>
                    <p:blipFill>
                      <a:blip r:embed="rId5"/>
                      <a:stretch>
                        <a:fillRect/>
                      </a:stretch>
                    </p:blipFill>
                    <p:spPr>
                      <a:xfrm>
                        <a:off x="536028" y="1727932"/>
                        <a:ext cx="9144000" cy="1924050"/>
                      </a:xfrm>
                      <a:prstGeom prst="rect">
                        <a:avLst/>
                      </a:prstGeom>
                    </p:spPr>
                  </p:pic>
                </p:oleObj>
              </mc:Fallback>
            </mc:AlternateContent>
          </a:graphicData>
        </a:graphic>
      </p:graphicFrame>
    </p:spTree>
    <p:extLst>
      <p:ext uri="{BB962C8B-B14F-4D97-AF65-F5344CB8AC3E}">
        <p14:creationId xmlns:p14="http://schemas.microsoft.com/office/powerpoint/2010/main" val="267163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8476079" cy="509636"/>
          </a:xfrm>
        </p:spPr>
        <p:txBody>
          <a:bodyPr/>
          <a:lstStyle/>
          <a:p>
            <a:r>
              <a:rPr lang="lt-LT" sz="3200" i="1" dirty="0" err="1">
                <a:cs typeface="Times New Roman" panose="02020603050405020304" pitchFamily="18" charset="0"/>
              </a:rPr>
              <a:t>InCites</a:t>
            </a:r>
            <a:r>
              <a:rPr lang="lt-LT" sz="3200" dirty="0">
                <a:cs typeface="Times New Roman" panose="02020603050405020304" pitchFamily="18" charset="0"/>
              </a:rPr>
              <a:t> </a:t>
            </a:r>
            <a:r>
              <a:rPr lang="en-US" sz="3200" i="1" dirty="0">
                <a:cs typeface="Times New Roman" panose="02020603050405020304" pitchFamily="18" charset="0"/>
              </a:rPr>
              <a:t>Journal Citation Reports</a:t>
            </a:r>
            <a:r>
              <a:rPr lang="lt-LT" sz="3200" dirty="0">
                <a:cs typeface="Times New Roman" panose="02020603050405020304" pitchFamily="18" charset="0"/>
              </a:rPr>
              <a:t>: AIF</a:t>
            </a:r>
            <a:endParaRPr lang="en-US" sz="3200" dirty="0">
              <a:cs typeface="Times New Roman" panose="02020603050405020304" pitchFamily="18" charset="0"/>
            </a:endParaRPr>
          </a:p>
          <a:p>
            <a:endParaRPr lang="lt-LT"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312460906"/>
              </p:ext>
            </p:extLst>
          </p:nvPr>
        </p:nvGraphicFramePr>
        <p:xfrm>
          <a:off x="679939" y="1774563"/>
          <a:ext cx="6096000" cy="2081213"/>
        </p:xfrm>
        <a:graphic>
          <a:graphicData uri="http://schemas.openxmlformats.org/presentationml/2006/ole">
            <mc:AlternateContent xmlns:mc="http://schemas.openxmlformats.org/markup-compatibility/2006">
              <mc:Choice xmlns:v="urn:schemas-microsoft-com:vml" Requires="v">
                <p:oleObj spid="_x0000_s6164" name="Bitmap Image" r:id="rId4" imgW="13655160" imgH="4648320" progId="Paint.Picture">
                  <p:embed/>
                </p:oleObj>
              </mc:Choice>
              <mc:Fallback>
                <p:oleObj name="Bitmap Image" r:id="rId4" imgW="13655160" imgH="4648320" progId="Paint.Picture">
                  <p:embed/>
                  <p:pic>
                    <p:nvPicPr>
                      <p:cNvPr id="17" name="Object 16"/>
                      <p:cNvPicPr/>
                      <p:nvPr/>
                    </p:nvPicPr>
                    <p:blipFill>
                      <a:blip r:embed="rId5"/>
                      <a:stretch>
                        <a:fillRect/>
                      </a:stretch>
                    </p:blipFill>
                    <p:spPr>
                      <a:xfrm>
                        <a:off x="679939" y="1774563"/>
                        <a:ext cx="6096000" cy="20812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34999736"/>
              </p:ext>
            </p:extLst>
          </p:nvPr>
        </p:nvGraphicFramePr>
        <p:xfrm>
          <a:off x="679939" y="4503535"/>
          <a:ext cx="6096000" cy="1668463"/>
        </p:xfrm>
        <a:graphic>
          <a:graphicData uri="http://schemas.openxmlformats.org/presentationml/2006/ole">
            <mc:AlternateContent xmlns:mc="http://schemas.openxmlformats.org/markup-compatibility/2006">
              <mc:Choice xmlns:v="urn:schemas-microsoft-com:vml" Requires="v">
                <p:oleObj spid="_x0000_s6165" name="Bitmap Image" r:id="rId6" imgW="13761720" imgH="3756600" progId="Paint.Picture">
                  <p:embed/>
                </p:oleObj>
              </mc:Choice>
              <mc:Fallback>
                <p:oleObj name="Bitmap Image" r:id="rId6" imgW="13761720" imgH="3756600" progId="Paint.Picture">
                  <p:embed/>
                  <p:pic>
                    <p:nvPicPr>
                      <p:cNvPr id="18" name="Object 17"/>
                      <p:cNvPicPr/>
                      <p:nvPr/>
                    </p:nvPicPr>
                    <p:blipFill>
                      <a:blip r:embed="rId7"/>
                      <a:stretch>
                        <a:fillRect/>
                      </a:stretch>
                    </p:blipFill>
                    <p:spPr>
                      <a:xfrm>
                        <a:off x="679939" y="4503535"/>
                        <a:ext cx="6096000" cy="1668463"/>
                      </a:xfrm>
                      <a:prstGeom prst="rect">
                        <a:avLst/>
                      </a:prstGeom>
                    </p:spPr>
                  </p:pic>
                </p:oleObj>
              </mc:Fallback>
            </mc:AlternateContent>
          </a:graphicData>
        </a:graphic>
      </p:graphicFrame>
    </p:spTree>
    <p:extLst>
      <p:ext uri="{BB962C8B-B14F-4D97-AF65-F5344CB8AC3E}">
        <p14:creationId xmlns:p14="http://schemas.microsoft.com/office/powerpoint/2010/main" val="416203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10099927" cy="509636"/>
          </a:xfrm>
        </p:spPr>
        <p:txBody>
          <a:bodyPr/>
          <a:lstStyle/>
          <a:p>
            <a:r>
              <a:rPr lang="lt-LT" sz="3200" i="1" dirty="0" err="1">
                <a:cs typeface="Times New Roman" panose="02020603050405020304" pitchFamily="18" charset="0"/>
              </a:rPr>
              <a:t>Scopus</a:t>
            </a:r>
            <a:r>
              <a:rPr lang="lt-LT" sz="3200" dirty="0">
                <a:cs typeface="Times New Roman" panose="02020603050405020304" pitchFamily="18" charset="0"/>
              </a:rPr>
              <a:t> žurnalų rodiklių SNIP ir SJR paieška (1) </a:t>
            </a:r>
            <a:endParaRPr lang="en-US" sz="3200" dirty="0">
              <a:cs typeface="Times New Roman" panose="02020603050405020304" pitchFamily="18" charset="0"/>
            </a:endParaRPr>
          </a:p>
          <a:p>
            <a:endParaRPr lang="lt-LT"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4012111103"/>
              </p:ext>
            </p:extLst>
          </p:nvPr>
        </p:nvGraphicFramePr>
        <p:xfrm>
          <a:off x="439321" y="2008999"/>
          <a:ext cx="9030446" cy="2772630"/>
        </p:xfrm>
        <a:graphic>
          <a:graphicData uri="http://schemas.openxmlformats.org/presentationml/2006/ole">
            <mc:AlternateContent xmlns:mc="http://schemas.openxmlformats.org/markup-compatibility/2006">
              <mc:Choice xmlns:v="urn:schemas-microsoft-com:vml" Requires="v">
                <p:oleObj spid="_x0000_s7178" name="Bitmap Image" r:id="rId4" imgW="13997880" imgH="4282560" progId="Paint.Picture">
                  <p:embed/>
                </p:oleObj>
              </mc:Choice>
              <mc:Fallback>
                <p:oleObj name="Bitmap Image" r:id="rId4" imgW="13997880" imgH="4282560" progId="Paint.Picture">
                  <p:embed/>
                  <p:pic>
                    <p:nvPicPr>
                      <p:cNvPr id="13" name="Object 12"/>
                      <p:cNvPicPr/>
                      <p:nvPr/>
                    </p:nvPicPr>
                    <p:blipFill>
                      <a:blip r:embed="rId5"/>
                      <a:stretch>
                        <a:fillRect/>
                      </a:stretch>
                    </p:blipFill>
                    <p:spPr>
                      <a:xfrm>
                        <a:off x="439321" y="2008999"/>
                        <a:ext cx="9030446" cy="2772630"/>
                      </a:xfrm>
                      <a:prstGeom prst="rect">
                        <a:avLst/>
                      </a:prstGeom>
                    </p:spPr>
                  </p:pic>
                </p:oleObj>
              </mc:Fallback>
            </mc:AlternateContent>
          </a:graphicData>
        </a:graphic>
      </p:graphicFrame>
    </p:spTree>
    <p:extLst>
      <p:ext uri="{BB962C8B-B14F-4D97-AF65-F5344CB8AC3E}">
        <p14:creationId xmlns:p14="http://schemas.microsoft.com/office/powerpoint/2010/main" val="2144507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39321" y="345919"/>
            <a:ext cx="9839796" cy="509636"/>
          </a:xfrm>
        </p:spPr>
        <p:txBody>
          <a:bodyPr/>
          <a:lstStyle/>
          <a:p>
            <a:r>
              <a:rPr lang="lt-LT" sz="3200" i="1" dirty="0" err="1">
                <a:cs typeface="Times New Roman" panose="02020603050405020304" pitchFamily="18" charset="0"/>
              </a:rPr>
              <a:t>Scopus</a:t>
            </a:r>
            <a:r>
              <a:rPr lang="lt-LT" sz="3200" dirty="0">
                <a:cs typeface="Times New Roman" panose="02020603050405020304" pitchFamily="18" charset="0"/>
              </a:rPr>
              <a:t> žurnalų rodiklių SNIP ir SJR paieška (2)</a:t>
            </a:r>
            <a:endParaRPr lang="en-US" sz="3200" dirty="0">
              <a:cs typeface="Times New Roman" panose="02020603050405020304" pitchFamily="18" charset="0"/>
            </a:endParaRPr>
          </a:p>
          <a:p>
            <a:endParaRPr lang="lt-LT" sz="3200" dirty="0"/>
          </a:p>
        </p:txBody>
      </p:sp>
      <p:pic>
        <p:nvPicPr>
          <p:cNvPr id="3" name="Picture 2"/>
          <p:cNvPicPr>
            <a:picLocks noChangeAspect="1"/>
          </p:cNvPicPr>
          <p:nvPr/>
        </p:nvPicPr>
        <p:blipFill>
          <a:blip r:embed="rId2"/>
          <a:stretch>
            <a:fillRect/>
          </a:stretch>
        </p:blipFill>
        <p:spPr>
          <a:xfrm>
            <a:off x="1311100" y="1191323"/>
            <a:ext cx="9121930" cy="5456393"/>
          </a:xfrm>
          <a:prstGeom prst="rect">
            <a:avLst/>
          </a:prstGeom>
        </p:spPr>
      </p:pic>
    </p:spTree>
    <p:extLst>
      <p:ext uri="{BB962C8B-B14F-4D97-AF65-F5344CB8AC3E}">
        <p14:creationId xmlns:p14="http://schemas.microsoft.com/office/powerpoint/2010/main" val="132811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286921" y="482495"/>
            <a:ext cx="11905079" cy="509636"/>
          </a:xfrm>
        </p:spPr>
        <p:txBody>
          <a:bodyPr/>
          <a:lstStyle/>
          <a:p>
            <a:r>
              <a:rPr lang="lt-LT" sz="3200" dirty="0">
                <a:cs typeface="Times New Roman" panose="02020603050405020304" pitchFamily="18" charset="0"/>
              </a:rPr>
              <a:t>Mokslinių žurnalų duomenų bazės ir kiti paieškos įrankiai (1) </a:t>
            </a:r>
          </a:p>
          <a:p>
            <a:endParaRPr lang="lt-LT" sz="3200" dirty="0"/>
          </a:p>
        </p:txBody>
      </p:sp>
      <p:sp>
        <p:nvSpPr>
          <p:cNvPr id="7" name="Rectangle 6"/>
          <p:cNvSpPr/>
          <p:nvPr/>
        </p:nvSpPr>
        <p:spPr>
          <a:xfrm>
            <a:off x="477672" y="1574015"/>
            <a:ext cx="7206273" cy="400110"/>
          </a:xfrm>
          <a:prstGeom prst="rect">
            <a:avLst/>
          </a:prstGeom>
          <a:solidFill>
            <a:schemeClr val="accent1">
              <a:lumMod val="20000"/>
              <a:lumOff val="80000"/>
            </a:schemeClr>
          </a:solidFill>
          <a:ln w="15875">
            <a:solidFill>
              <a:schemeClr val="accent1">
                <a:lumMod val="50000"/>
              </a:schemeClr>
            </a:solidFill>
          </a:ln>
        </p:spPr>
        <p:txBody>
          <a:bodyPr wrap="square">
            <a:spAutoFit/>
          </a:bodyPr>
          <a:lstStyle/>
          <a:p>
            <a:pPr algn="ctr"/>
            <a:r>
              <a:rPr lang="lt-LT" sz="2000" b="1" dirty="0" smtClean="0">
                <a:latin typeface="Arial" panose="020B0604020202020204" pitchFamily="34" charset="0"/>
                <a:cs typeface="Arial" panose="020B0604020202020204" pitchFamily="34" charset="0"/>
              </a:rPr>
              <a:t>Prenumeruojamos duomenų bazės</a:t>
            </a:r>
            <a:endParaRPr lang="en-US" sz="2000" b="1" dirty="0">
              <a:latin typeface="Arial" panose="020B0604020202020204" pitchFamily="34" charset="0"/>
              <a:cs typeface="Arial" panose="020B0604020202020204" pitchFamily="34" charset="0"/>
            </a:endParaRPr>
          </a:p>
        </p:txBody>
      </p:sp>
      <p:sp>
        <p:nvSpPr>
          <p:cNvPr id="2" name="TextBox 1"/>
          <p:cNvSpPr txBox="1"/>
          <p:nvPr/>
        </p:nvSpPr>
        <p:spPr>
          <a:xfrm>
            <a:off x="477672" y="2082987"/>
            <a:ext cx="7520152" cy="830997"/>
          </a:xfrm>
          <a:prstGeom prst="rect">
            <a:avLst/>
          </a:prstGeom>
          <a:noFill/>
        </p:spPr>
        <p:txBody>
          <a:bodyPr wrap="square" rtlCol="0">
            <a:spAutoFit/>
          </a:bodyPr>
          <a:lstStyle/>
          <a:p>
            <a:r>
              <a:rPr lang="lt-LT" sz="1600" b="1" i="1" dirty="0" err="1">
                <a:latin typeface="Arial" panose="020B0604020202020204" pitchFamily="34" charset="0"/>
                <a:cs typeface="Arial" panose="020B0604020202020204" pitchFamily="34" charset="0"/>
              </a:rPr>
              <a:t>Emerald</a:t>
            </a:r>
            <a:r>
              <a:rPr lang="lt-LT" sz="1600"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ScienceDirect</a:t>
            </a:r>
            <a:r>
              <a:rPr lang="lt-LT" sz="1600"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Springer</a:t>
            </a:r>
            <a:r>
              <a:rPr lang="lt-LT" sz="1600" b="1" i="1" dirty="0">
                <a:latin typeface="Arial" panose="020B0604020202020204" pitchFamily="34" charset="0"/>
                <a:cs typeface="Arial" panose="020B0604020202020204" pitchFamily="34" charset="0"/>
              </a:rPr>
              <a:t> Link</a:t>
            </a:r>
            <a:r>
              <a:rPr lang="lt-LT" sz="1600"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Nature</a:t>
            </a:r>
            <a:r>
              <a:rPr lang="lt-LT" sz="1600" dirty="0">
                <a:latin typeface="Arial" panose="020B0604020202020204" pitchFamily="34" charset="0"/>
                <a:cs typeface="Arial" panose="020B0604020202020204" pitchFamily="34" charset="0"/>
              </a:rPr>
              <a:t>, </a:t>
            </a:r>
            <a:r>
              <a:rPr lang="lt-LT" sz="1600" b="1" i="1" dirty="0">
                <a:latin typeface="Arial" panose="020B0604020202020204" pitchFamily="34" charset="0"/>
                <a:cs typeface="Arial" panose="020B0604020202020204" pitchFamily="34" charset="0"/>
              </a:rPr>
              <a:t>Sage</a:t>
            </a:r>
            <a:r>
              <a:rPr lang="lt-LT" sz="1600"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Taylor</a:t>
            </a:r>
            <a:r>
              <a:rPr lang="lt-LT" sz="1600" b="1" i="1" dirty="0">
                <a:latin typeface="Arial" panose="020B0604020202020204" pitchFamily="34" charset="0"/>
                <a:cs typeface="Arial" panose="020B0604020202020204" pitchFamily="34" charset="0"/>
              </a:rPr>
              <a:t> &amp; Francis</a:t>
            </a:r>
            <a:r>
              <a:rPr lang="lt-LT" sz="1600"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Wiley</a:t>
            </a:r>
            <a:r>
              <a:rPr lang="lt-LT" sz="1600" b="1" dirty="0">
                <a:latin typeface="Arial" panose="020B0604020202020204" pitchFamily="34" charset="0"/>
                <a:cs typeface="Arial" panose="020B0604020202020204" pitchFamily="34" charset="0"/>
              </a:rPr>
              <a:t> </a:t>
            </a:r>
            <a:r>
              <a:rPr lang="lt-LT" sz="1600" dirty="0">
                <a:latin typeface="Arial" panose="020B0604020202020204" pitchFamily="34" charset="0"/>
                <a:cs typeface="Arial" panose="020B0604020202020204" pitchFamily="34" charset="0"/>
              </a:rPr>
              <a:t>ir kt</a:t>
            </a:r>
            <a:r>
              <a:rPr lang="lt-LT" sz="1600" dirty="0" smtClean="0">
                <a:latin typeface="Arial" panose="020B0604020202020204" pitchFamily="34" charset="0"/>
                <a:cs typeface="Arial" panose="020B0604020202020204" pitchFamily="34" charset="0"/>
              </a:rPr>
              <a:t>.: </a:t>
            </a:r>
            <a:br>
              <a:rPr lang="lt-LT" sz="1600" dirty="0" smtClean="0">
                <a:latin typeface="Arial" panose="020B0604020202020204" pitchFamily="34" charset="0"/>
                <a:cs typeface="Arial" panose="020B0604020202020204" pitchFamily="34" charset="0"/>
              </a:rPr>
            </a:br>
            <a:r>
              <a:rPr lang="lt-LT" sz="1600" u="sng" dirty="0" smtClean="0">
                <a:solidFill>
                  <a:schemeClr val="accent1">
                    <a:lumMod val="50000"/>
                  </a:schemeClr>
                </a:solidFill>
                <a:latin typeface="Arial" panose="020B0604020202020204" pitchFamily="34" charset="0"/>
                <a:cs typeface="Arial" panose="020B0604020202020204" pitchFamily="34" charset="0"/>
              </a:rPr>
              <a:t>https</a:t>
            </a:r>
            <a:r>
              <a:rPr lang="lt-LT" sz="1600" u="sng" dirty="0">
                <a:solidFill>
                  <a:schemeClr val="accent1">
                    <a:lumMod val="50000"/>
                  </a:schemeClr>
                </a:solidFill>
                <a:latin typeface="Arial" panose="020B0604020202020204" pitchFamily="34" charset="0"/>
                <a:cs typeface="Arial" panose="020B0604020202020204" pitchFamily="34" charset="0"/>
              </a:rPr>
              <a:t>://biblioteka.ktu.edu/duomenu-bazes</a:t>
            </a:r>
            <a:r>
              <a:rPr lang="lt-LT" sz="1600" u="sng" dirty="0" smtClean="0">
                <a:solidFill>
                  <a:schemeClr val="accent1">
                    <a:lumMod val="50000"/>
                  </a:schemeClr>
                </a:solidFill>
                <a:latin typeface="Arial" panose="020B0604020202020204" pitchFamily="34" charset="0"/>
                <a:cs typeface="Arial" panose="020B0604020202020204" pitchFamily="34" charset="0"/>
              </a:rPr>
              <a:t>/</a:t>
            </a:r>
            <a:endParaRPr lang="lt-LT" sz="1600" u="sng"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477671" y="3049737"/>
            <a:ext cx="7206273" cy="400110"/>
          </a:xfrm>
          <a:prstGeom prst="rect">
            <a:avLst/>
          </a:prstGeom>
          <a:solidFill>
            <a:schemeClr val="accent1">
              <a:lumMod val="20000"/>
              <a:lumOff val="80000"/>
            </a:schemeClr>
          </a:solidFill>
          <a:ln w="15875">
            <a:solidFill>
              <a:schemeClr val="accent1">
                <a:lumMod val="50000"/>
              </a:schemeClr>
            </a:solidFill>
          </a:ln>
        </p:spPr>
        <p:txBody>
          <a:bodyPr wrap="square">
            <a:spAutoFit/>
          </a:bodyPr>
          <a:lstStyle/>
          <a:p>
            <a:pPr algn="ctr"/>
            <a:r>
              <a:rPr lang="lt-LT" sz="2000" b="1" dirty="0">
                <a:latin typeface="Arial" panose="020B0604020202020204" pitchFamily="34" charset="0"/>
                <a:cs typeface="Arial" panose="020B0604020202020204" pitchFamily="34" charset="0"/>
              </a:rPr>
              <a:t>Leidėjų </a:t>
            </a:r>
            <a:r>
              <a:rPr lang="lt-LT" sz="2000" b="1" dirty="0" smtClean="0">
                <a:latin typeface="Arial" panose="020B0604020202020204" pitchFamily="34" charset="0"/>
                <a:cs typeface="Arial" panose="020B0604020202020204" pitchFamily="34" charset="0"/>
              </a:rPr>
              <a:t>siūlomi žurnalų </a:t>
            </a:r>
            <a:r>
              <a:rPr lang="lt-LT" sz="2000" b="1" dirty="0">
                <a:latin typeface="Arial" panose="020B0604020202020204" pitchFamily="34" charset="0"/>
                <a:cs typeface="Arial" panose="020B0604020202020204" pitchFamily="34" charset="0"/>
              </a:rPr>
              <a:t>paieškos </a:t>
            </a:r>
            <a:r>
              <a:rPr lang="lt-LT" sz="2000" b="1" dirty="0" smtClean="0">
                <a:latin typeface="Arial" panose="020B0604020202020204" pitchFamily="34" charset="0"/>
                <a:cs typeface="Arial" panose="020B0604020202020204" pitchFamily="34" charset="0"/>
              </a:rPr>
              <a:t>įrankiai</a:t>
            </a:r>
            <a:endParaRPr lang="lt-LT" sz="2000" b="1" dirty="0">
              <a:latin typeface="Arial" panose="020B0604020202020204" pitchFamily="34" charset="0"/>
              <a:cs typeface="Arial" panose="020B0604020202020204" pitchFamily="34" charset="0"/>
            </a:endParaRPr>
          </a:p>
        </p:txBody>
      </p:sp>
      <p:sp>
        <p:nvSpPr>
          <p:cNvPr id="3" name="TextBox 2"/>
          <p:cNvSpPr txBox="1"/>
          <p:nvPr/>
        </p:nvSpPr>
        <p:spPr>
          <a:xfrm>
            <a:off x="477672" y="3614270"/>
            <a:ext cx="7996294" cy="3293209"/>
          </a:xfrm>
          <a:prstGeom prst="rect">
            <a:avLst/>
          </a:prstGeom>
          <a:noFill/>
        </p:spPr>
        <p:txBody>
          <a:bodyPr wrap="square" rtlCol="0">
            <a:spAutoFit/>
          </a:bodyPr>
          <a:lstStyle/>
          <a:p>
            <a:r>
              <a:rPr lang="lt-LT" sz="1600" dirty="0">
                <a:latin typeface="Arial" panose="020B0604020202020204" pitchFamily="34" charset="0"/>
                <a:cs typeface="Arial" panose="020B0604020202020204" pitchFamily="34" charset="0"/>
              </a:rPr>
              <a:t>Paieškos įrankiai, padedantys rasti publikavimui tinkamiausius žurnalus pagal rankraščio pavadinimą, santrauką ir raktinius žodžius</a:t>
            </a:r>
          </a:p>
          <a:p>
            <a:r>
              <a:rPr lang="lt-LT" sz="1600" b="1" i="1" dirty="0" err="1">
                <a:latin typeface="Arial" panose="020B0604020202020204" pitchFamily="34" charset="0"/>
                <a:cs typeface="Arial" panose="020B0604020202020204" pitchFamily="34" charset="0"/>
              </a:rPr>
              <a:t>Elsevier</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JournalFinder</a:t>
            </a:r>
            <a:r>
              <a:rPr lang="lt-LT" sz="1600" b="1" i="1" dirty="0">
                <a:latin typeface="Arial" panose="020B0604020202020204" pitchFamily="34" charset="0"/>
                <a:cs typeface="Arial" panose="020B0604020202020204" pitchFamily="34" charset="0"/>
              </a:rPr>
              <a:t>:</a:t>
            </a:r>
          </a:p>
          <a:p>
            <a:r>
              <a:rPr lang="lt-LT" sz="1600" u="sng" dirty="0">
                <a:solidFill>
                  <a:schemeClr val="accent1">
                    <a:lumMod val="50000"/>
                  </a:schemeClr>
                </a:solidFill>
                <a:latin typeface="Arial" panose="020B0604020202020204" pitchFamily="34" charset="0"/>
                <a:cs typeface="Arial" panose="020B0604020202020204" pitchFamily="34" charset="0"/>
              </a:rPr>
              <a:t>https://journalfinder.elsevier.com</a:t>
            </a:r>
            <a:r>
              <a:rPr lang="lt-LT" sz="1600" b="1" u="sng" dirty="0">
                <a:solidFill>
                  <a:schemeClr val="accent1">
                    <a:lumMod val="50000"/>
                  </a:schemeClr>
                </a:solidFill>
                <a:latin typeface="Arial" panose="020B0604020202020204" pitchFamily="34" charset="0"/>
                <a:cs typeface="Arial" panose="020B0604020202020204" pitchFamily="34" charset="0"/>
              </a:rPr>
              <a:t>/</a:t>
            </a:r>
            <a:r>
              <a:rPr lang="lt-LT" sz="1600" b="1" dirty="0">
                <a:solidFill>
                  <a:schemeClr val="accent1">
                    <a:lumMod val="50000"/>
                  </a:schemeClr>
                </a:solidFill>
                <a:latin typeface="Arial" panose="020B0604020202020204" pitchFamily="34" charset="0"/>
                <a:cs typeface="Arial" panose="020B0604020202020204" pitchFamily="34" charset="0"/>
              </a:rPr>
              <a:t> </a:t>
            </a:r>
          </a:p>
          <a:p>
            <a:r>
              <a:rPr lang="lt-LT" sz="1600" b="1" i="1" dirty="0" err="1">
                <a:latin typeface="Arial" panose="020B0604020202020204" pitchFamily="34" charset="0"/>
                <a:cs typeface="Arial" panose="020B0604020202020204" pitchFamily="34" charset="0"/>
              </a:rPr>
              <a:t>Web</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of</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Science</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Manuscript</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Matcher</a:t>
            </a:r>
            <a:r>
              <a:rPr lang="lt-LT" sz="1600" b="1" i="1" dirty="0">
                <a:latin typeface="Arial" panose="020B0604020202020204" pitchFamily="34" charset="0"/>
                <a:cs typeface="Arial" panose="020B0604020202020204" pitchFamily="34" charset="0"/>
              </a:rPr>
              <a:t>: </a:t>
            </a:r>
            <a:endParaRPr lang="lt-LT" sz="1600" i="1" dirty="0">
              <a:latin typeface="Arial" panose="020B0604020202020204" pitchFamily="34" charset="0"/>
              <a:cs typeface="Arial" panose="020B0604020202020204" pitchFamily="34" charset="0"/>
            </a:endParaRPr>
          </a:p>
          <a:p>
            <a:r>
              <a:rPr lang="lt-LT" sz="1600" u="sng" dirty="0">
                <a:solidFill>
                  <a:schemeClr val="accent1">
                    <a:lumMod val="50000"/>
                  </a:schemeClr>
                </a:solidFill>
                <a:latin typeface="Arial" panose="020B0604020202020204" pitchFamily="34" charset="0"/>
                <a:cs typeface="Arial" panose="020B0604020202020204" pitchFamily="34" charset="0"/>
              </a:rPr>
              <a:t>https://mjl.clarivate.com/home?utm_source=endnote&amp;utm_medium=web&amp;utm_campaign=manuscript-matcher</a:t>
            </a:r>
            <a:r>
              <a:rPr lang="lt-LT" sz="1600" dirty="0">
                <a:solidFill>
                  <a:schemeClr val="accent1">
                    <a:lumMod val="50000"/>
                  </a:schemeClr>
                </a:solidFill>
                <a:latin typeface="Arial" panose="020B0604020202020204" pitchFamily="34" charset="0"/>
                <a:cs typeface="Arial" panose="020B0604020202020204" pitchFamily="34" charset="0"/>
              </a:rPr>
              <a:t> </a:t>
            </a:r>
          </a:p>
          <a:p>
            <a:r>
              <a:rPr lang="lt-LT" sz="1600" b="1" i="1" dirty="0" err="1">
                <a:latin typeface="Arial" panose="020B0604020202020204" pitchFamily="34" charset="0"/>
                <a:cs typeface="Arial" panose="020B0604020202020204" pitchFamily="34" charset="0"/>
              </a:rPr>
              <a:t>Springer</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Journal</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Suggester</a:t>
            </a:r>
            <a:r>
              <a:rPr lang="lt-LT" sz="1600" b="1" i="1" dirty="0">
                <a:latin typeface="Arial" panose="020B0604020202020204" pitchFamily="34" charset="0"/>
                <a:cs typeface="Arial" panose="020B0604020202020204" pitchFamily="34" charset="0"/>
              </a:rPr>
              <a:t>:</a:t>
            </a:r>
            <a:endParaRPr lang="lt-LT" sz="1600" i="1" dirty="0">
              <a:latin typeface="Arial" panose="020B0604020202020204" pitchFamily="34" charset="0"/>
              <a:cs typeface="Arial" panose="020B0604020202020204" pitchFamily="34" charset="0"/>
            </a:endParaRPr>
          </a:p>
          <a:p>
            <a:r>
              <a:rPr lang="lt-LT" sz="1600" u="sng" dirty="0">
                <a:solidFill>
                  <a:schemeClr val="accent1">
                    <a:lumMod val="50000"/>
                  </a:schemeClr>
                </a:solidFill>
                <a:latin typeface="Arial" panose="020B0604020202020204" pitchFamily="34" charset="0"/>
                <a:cs typeface="Arial" panose="020B0604020202020204" pitchFamily="34" charset="0"/>
              </a:rPr>
              <a:t>https://journalsuggester.springer.com/</a:t>
            </a:r>
            <a:r>
              <a:rPr lang="lt-LT" sz="1600" dirty="0">
                <a:solidFill>
                  <a:schemeClr val="accent1">
                    <a:lumMod val="50000"/>
                  </a:schemeClr>
                </a:solidFill>
                <a:latin typeface="Arial" panose="020B0604020202020204" pitchFamily="34" charset="0"/>
                <a:cs typeface="Arial" panose="020B0604020202020204" pitchFamily="34" charset="0"/>
              </a:rPr>
              <a:t> </a:t>
            </a:r>
          </a:p>
          <a:p>
            <a:r>
              <a:rPr lang="lt-LT" sz="1600" b="1" i="1" dirty="0">
                <a:latin typeface="Arial" panose="020B0604020202020204" pitchFamily="34" charset="0"/>
                <a:cs typeface="Arial" panose="020B0604020202020204" pitchFamily="34" charset="0"/>
              </a:rPr>
              <a:t>Sage </a:t>
            </a:r>
            <a:r>
              <a:rPr lang="lt-LT" sz="1600" b="1" i="1" dirty="0" err="1">
                <a:latin typeface="Arial" panose="020B0604020202020204" pitchFamily="34" charset="0"/>
                <a:cs typeface="Arial" panose="020B0604020202020204" pitchFamily="34" charset="0"/>
              </a:rPr>
              <a:t>Publishing</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Journal</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Recommender</a:t>
            </a:r>
            <a:r>
              <a:rPr lang="lt-LT" sz="1600" b="1" i="1" dirty="0">
                <a:latin typeface="Arial" panose="020B0604020202020204" pitchFamily="34" charset="0"/>
                <a:cs typeface="Arial" panose="020B0604020202020204" pitchFamily="34" charset="0"/>
              </a:rPr>
              <a:t>:</a:t>
            </a:r>
          </a:p>
          <a:p>
            <a:r>
              <a:rPr lang="lt-LT" sz="1600" u="sng" dirty="0">
                <a:solidFill>
                  <a:schemeClr val="accent1">
                    <a:lumMod val="50000"/>
                  </a:schemeClr>
                </a:solidFill>
                <a:latin typeface="Arial" panose="020B0604020202020204" pitchFamily="34" charset="0"/>
                <a:cs typeface="Arial" panose="020B0604020202020204" pitchFamily="34" charset="0"/>
              </a:rPr>
              <a:t>https://journal-recommender.sagepub.com/</a:t>
            </a:r>
            <a:endParaRPr lang="lt-LT" sz="1600" dirty="0">
              <a:solidFill>
                <a:schemeClr val="accent1">
                  <a:lumMod val="50000"/>
                </a:schemeClr>
              </a:solidFill>
              <a:latin typeface="Arial" panose="020B0604020202020204" pitchFamily="34" charset="0"/>
              <a:cs typeface="Arial" panose="020B0604020202020204" pitchFamily="34" charset="0"/>
            </a:endParaRPr>
          </a:p>
          <a:p>
            <a:r>
              <a:rPr lang="lt-LT" sz="1600" b="1" i="1" dirty="0" err="1">
                <a:latin typeface="Arial" panose="020B0604020202020204" pitchFamily="34" charset="0"/>
                <a:cs typeface="Arial" panose="020B0604020202020204" pitchFamily="34" charset="0"/>
              </a:rPr>
              <a:t>Wiley</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Journal</a:t>
            </a:r>
            <a:r>
              <a:rPr lang="lt-LT" sz="1600" b="1" i="1" dirty="0">
                <a:latin typeface="Arial" panose="020B0604020202020204" pitchFamily="34" charset="0"/>
                <a:cs typeface="Arial" panose="020B0604020202020204" pitchFamily="34" charset="0"/>
              </a:rPr>
              <a:t> </a:t>
            </a:r>
            <a:r>
              <a:rPr lang="lt-LT" sz="1600" b="1" i="1" dirty="0" err="1">
                <a:latin typeface="Arial" panose="020B0604020202020204" pitchFamily="34" charset="0"/>
                <a:cs typeface="Arial" panose="020B0604020202020204" pitchFamily="34" charset="0"/>
              </a:rPr>
              <a:t>Finder</a:t>
            </a:r>
            <a:r>
              <a:rPr lang="lt-LT" sz="1600" b="1" i="1" dirty="0">
                <a:latin typeface="Arial" panose="020B0604020202020204" pitchFamily="34" charset="0"/>
                <a:cs typeface="Arial" panose="020B0604020202020204" pitchFamily="34" charset="0"/>
              </a:rPr>
              <a:t>:</a:t>
            </a:r>
          </a:p>
          <a:p>
            <a:r>
              <a:rPr lang="lt-LT" sz="1600" u="sng" dirty="0">
                <a:solidFill>
                  <a:schemeClr val="accent1">
                    <a:lumMod val="50000"/>
                  </a:schemeClr>
                </a:solidFill>
                <a:latin typeface="Arial" panose="020B0604020202020204" pitchFamily="34" charset="0"/>
                <a:cs typeface="Arial" panose="020B0604020202020204" pitchFamily="34" charset="0"/>
              </a:rPr>
              <a:t>https://journalfinder.wiley.com/</a:t>
            </a:r>
            <a:r>
              <a:rPr lang="lt-LT" sz="1600" dirty="0">
                <a:solidFill>
                  <a:schemeClr val="accent1">
                    <a:lumMod val="50000"/>
                  </a:schemeClr>
                </a:solidFill>
                <a:latin typeface="Arial" panose="020B0604020202020204" pitchFamily="34" charset="0"/>
                <a:cs typeface="Arial" panose="020B0604020202020204" pitchFamily="34" charset="0"/>
              </a:rPr>
              <a:t> </a:t>
            </a:r>
            <a:endParaRPr lang="lt-L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714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0387" y="591311"/>
            <a:ext cx="8978606" cy="509636"/>
          </a:xfrm>
        </p:spPr>
        <p:txBody>
          <a:bodyPr/>
          <a:lstStyle/>
          <a:p>
            <a:r>
              <a:rPr lang="lt-LT" sz="3200" dirty="0">
                <a:cs typeface="Times New Roman" panose="02020603050405020304" pitchFamily="18" charset="0"/>
              </a:rPr>
              <a:t>Apie ką kalbėsime: </a:t>
            </a:r>
            <a:endParaRPr lang="en-US" sz="3200" dirty="0">
              <a:cs typeface="Times New Roman" panose="02020603050405020304" pitchFamily="18" charset="0"/>
            </a:endParaRPr>
          </a:p>
        </p:txBody>
      </p:sp>
      <p:sp>
        <p:nvSpPr>
          <p:cNvPr id="3" name="Text Placeholder 2"/>
          <p:cNvSpPr>
            <a:spLocks noGrp="1"/>
          </p:cNvSpPr>
          <p:nvPr>
            <p:ph type="body" sz="quarter" idx="15"/>
          </p:nvPr>
        </p:nvSpPr>
        <p:spPr>
          <a:xfrm>
            <a:off x="390387" y="1891554"/>
            <a:ext cx="9828212" cy="4217583"/>
          </a:xfrm>
        </p:spPr>
        <p:txBody>
          <a:bodyPr/>
          <a:lstStyle/>
          <a:p>
            <a:pPr marL="342900" lvl="0" indent="-342900">
              <a:lnSpc>
                <a:spcPct val="150000"/>
              </a:lnSpc>
              <a:buFont typeface="Wingdings" panose="05000000000000000000" pitchFamily="2" charset="2"/>
              <a:buChar char="q"/>
            </a:pPr>
            <a:r>
              <a:rPr lang="lt-LT" sz="1800" dirty="0">
                <a:cs typeface="Times New Roman" panose="02020603050405020304" pitchFamily="18" charset="0"/>
              </a:rPr>
              <a:t>Pagrindiniai </a:t>
            </a:r>
            <a:r>
              <a:rPr lang="lt-LT" sz="1800" b="1" dirty="0">
                <a:cs typeface="Times New Roman" panose="02020603050405020304" pitchFamily="18" charset="0"/>
              </a:rPr>
              <a:t>mokslinių žurnalų atrankos kriterijai</a:t>
            </a:r>
            <a:r>
              <a:rPr lang="lt-LT" sz="1800" dirty="0">
                <a:cs typeface="Times New Roman" panose="02020603050405020304" pitchFamily="18" charset="0"/>
              </a:rPr>
              <a:t>, padedantys pasirinkti tinkamus ir patikimus leidinius straipsniams publikuoti</a:t>
            </a:r>
          </a:p>
          <a:p>
            <a:pPr marL="342900" lvl="0" indent="-342900">
              <a:lnSpc>
                <a:spcPct val="150000"/>
              </a:lnSpc>
              <a:buFont typeface="Wingdings" panose="05000000000000000000" pitchFamily="2" charset="2"/>
              <a:buChar char="q"/>
            </a:pPr>
            <a:r>
              <a:rPr lang="lt-LT" sz="1800" dirty="0">
                <a:cs typeface="Times New Roman" panose="02020603050405020304" pitchFamily="18" charset="0"/>
              </a:rPr>
              <a:t>Svarbiausi </a:t>
            </a:r>
            <a:r>
              <a:rPr lang="en-US" sz="1800" b="1" i="1" dirty="0" err="1">
                <a:cs typeface="Times New Roman" panose="02020603050405020304" pitchFamily="18" charset="0"/>
              </a:rPr>
              <a:t>Clarivate</a:t>
            </a:r>
            <a:r>
              <a:rPr lang="en-US" sz="1800" b="1" i="1" dirty="0">
                <a:cs typeface="Times New Roman" panose="02020603050405020304" pitchFamily="18" charset="0"/>
              </a:rPr>
              <a:t> Analytics Web of Science</a:t>
            </a:r>
            <a:r>
              <a:rPr lang="lt-LT" sz="1800" b="1" i="1" dirty="0">
                <a:cs typeface="Times New Roman" panose="02020603050405020304" pitchFamily="18" charset="0"/>
              </a:rPr>
              <a:t> </a:t>
            </a:r>
            <a:r>
              <a:rPr lang="lt-LT" sz="1800" dirty="0">
                <a:cs typeface="Times New Roman" panose="02020603050405020304" pitchFamily="18" charset="0"/>
              </a:rPr>
              <a:t>ir</a:t>
            </a:r>
            <a:r>
              <a:rPr lang="lt-LT" sz="1800" b="1" dirty="0">
                <a:cs typeface="Times New Roman" panose="02020603050405020304" pitchFamily="18" charset="0"/>
              </a:rPr>
              <a:t> </a:t>
            </a:r>
            <a:r>
              <a:rPr lang="lt-LT" sz="1800" b="1" i="1" dirty="0" err="1">
                <a:cs typeface="Times New Roman" panose="02020603050405020304" pitchFamily="18" charset="0"/>
              </a:rPr>
              <a:t>Scopus</a:t>
            </a:r>
            <a:r>
              <a:rPr lang="lt-LT" sz="1800" b="1" dirty="0">
                <a:cs typeface="Times New Roman" panose="02020603050405020304" pitchFamily="18" charset="0"/>
              </a:rPr>
              <a:t> </a:t>
            </a:r>
            <a:r>
              <a:rPr lang="lt-LT" sz="1800" dirty="0">
                <a:cs typeface="Times New Roman" panose="02020603050405020304" pitchFamily="18" charset="0"/>
              </a:rPr>
              <a:t>duomenų bazių </a:t>
            </a:r>
            <a:r>
              <a:rPr lang="lt-LT" sz="1800" b="1" dirty="0">
                <a:cs typeface="Times New Roman" panose="02020603050405020304" pitchFamily="18" charset="0"/>
              </a:rPr>
              <a:t>žurnalų rodikliai</a:t>
            </a:r>
            <a:r>
              <a:rPr lang="lt-LT" sz="1800" dirty="0">
                <a:cs typeface="Times New Roman" panose="02020603050405020304" pitchFamily="18" charset="0"/>
              </a:rPr>
              <a:t>: kaip juos rasti ir suprasti </a:t>
            </a:r>
          </a:p>
          <a:p>
            <a:pPr marL="342900" lvl="0" indent="-342900">
              <a:lnSpc>
                <a:spcPct val="150000"/>
              </a:lnSpc>
              <a:buFont typeface="Wingdings" panose="05000000000000000000" pitchFamily="2" charset="2"/>
              <a:buChar char="q"/>
            </a:pPr>
            <a:r>
              <a:rPr lang="lt-LT" sz="1800" b="1" dirty="0">
                <a:cs typeface="Times New Roman" panose="02020603050405020304" pitchFamily="18" charset="0"/>
              </a:rPr>
              <a:t>Žurnalų paieškos galimybės </a:t>
            </a:r>
            <a:r>
              <a:rPr lang="lt-LT" sz="1800" dirty="0">
                <a:cs typeface="Times New Roman" panose="02020603050405020304" pitchFamily="18" charset="0"/>
              </a:rPr>
              <a:t>mokslo vertinimo ir mokslinių žurnalų duomenų bazėse, leidėjų teikiamuose žurnalų paieškos ir kituose įrankiuose</a:t>
            </a:r>
          </a:p>
          <a:p>
            <a:pPr marL="342900" lvl="0" indent="-342900">
              <a:lnSpc>
                <a:spcPct val="150000"/>
              </a:lnSpc>
              <a:buFont typeface="Wingdings" panose="05000000000000000000" pitchFamily="2" charset="2"/>
              <a:buChar char="q"/>
            </a:pPr>
            <a:r>
              <a:rPr lang="lt-LT" sz="1800" dirty="0">
                <a:cs typeface="Times New Roman" panose="02020603050405020304" pitchFamily="18" charset="0"/>
              </a:rPr>
              <a:t>Leidiniai, imituojantys mokslinių žurnalų leidybą (</a:t>
            </a:r>
            <a:r>
              <a:rPr lang="lt-LT" sz="1800" b="1" dirty="0">
                <a:cs typeface="Times New Roman" panose="02020603050405020304" pitchFamily="18" charset="0"/>
              </a:rPr>
              <a:t>„grobuoniški“ ir kitų žurnalų identitetą besisavinantys žurnalai</a:t>
            </a:r>
            <a:r>
              <a:rPr lang="lt-LT" sz="1800" dirty="0">
                <a:cs typeface="Times New Roman" panose="02020603050405020304" pitchFamily="18" charset="0"/>
              </a:rPr>
              <a:t>): </a:t>
            </a:r>
            <a:r>
              <a:rPr lang="lt-LT" sz="1800" b="1" dirty="0">
                <a:cs typeface="Times New Roman" panose="02020603050405020304" pitchFamily="18" charset="0"/>
              </a:rPr>
              <a:t>kaip juos atpažinti </a:t>
            </a:r>
          </a:p>
          <a:p>
            <a:pPr marL="342900" lvl="0" indent="-342900">
              <a:lnSpc>
                <a:spcPct val="150000"/>
              </a:lnSpc>
              <a:buFont typeface="Wingdings" panose="05000000000000000000" pitchFamily="2" charset="2"/>
              <a:buChar char="q"/>
            </a:pPr>
            <a:r>
              <a:rPr lang="lt-LT" sz="1800" b="1" dirty="0" err="1">
                <a:cs typeface="Times New Roman" panose="02020603050405020304" pitchFamily="18" charset="0"/>
              </a:rPr>
              <a:t>Transformacinės</a:t>
            </a:r>
            <a:r>
              <a:rPr lang="lt-LT" sz="1800" b="1" dirty="0">
                <a:cs typeface="Times New Roman" panose="02020603050405020304" pitchFamily="18" charset="0"/>
              </a:rPr>
              <a:t> sutartys </a:t>
            </a:r>
            <a:r>
              <a:rPr lang="lt-LT" sz="1800" dirty="0">
                <a:cs typeface="Times New Roman" panose="02020603050405020304" pitchFamily="18" charset="0"/>
              </a:rPr>
              <a:t>su leidėjais (leidėjų taikomos nuolaidos publikavimo mokesčiui)</a:t>
            </a:r>
          </a:p>
        </p:txBody>
      </p:sp>
    </p:spTree>
    <p:extLst>
      <p:ext uri="{BB962C8B-B14F-4D97-AF65-F5344CB8AC3E}">
        <p14:creationId xmlns:p14="http://schemas.microsoft.com/office/powerpoint/2010/main" val="214492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997292"/>
            <a:ext cx="7396141" cy="1234640"/>
          </a:xfrm>
        </p:spPr>
        <p:txBody>
          <a:bodyPr/>
          <a:lstStyle/>
          <a:p>
            <a:r>
              <a:rPr lang="lt-LT" b="1" i="1" dirty="0" err="1">
                <a:cs typeface="Times New Roman" panose="02020603050405020304" pitchFamily="18" charset="0"/>
              </a:rPr>
              <a:t>Directory</a:t>
            </a:r>
            <a:r>
              <a:rPr lang="lt-LT" b="1" i="1" dirty="0">
                <a:cs typeface="Times New Roman" panose="02020603050405020304" pitchFamily="18" charset="0"/>
              </a:rPr>
              <a:t> </a:t>
            </a:r>
            <a:r>
              <a:rPr lang="lt-LT" b="1" i="1" dirty="0" err="1">
                <a:cs typeface="Times New Roman" panose="02020603050405020304" pitchFamily="18" charset="0"/>
              </a:rPr>
              <a:t>of</a:t>
            </a:r>
            <a:r>
              <a:rPr lang="lt-LT" b="1" i="1" dirty="0">
                <a:cs typeface="Times New Roman" panose="02020603050405020304" pitchFamily="18" charset="0"/>
              </a:rPr>
              <a:t> </a:t>
            </a:r>
            <a:r>
              <a:rPr lang="lt-LT" b="1" i="1" dirty="0" err="1">
                <a:cs typeface="Times New Roman" panose="02020603050405020304" pitchFamily="18" charset="0"/>
              </a:rPr>
              <a:t>Open</a:t>
            </a:r>
            <a:r>
              <a:rPr lang="lt-LT" b="1" i="1" dirty="0">
                <a:cs typeface="Times New Roman" panose="02020603050405020304" pitchFamily="18" charset="0"/>
              </a:rPr>
              <a:t> Access </a:t>
            </a:r>
            <a:r>
              <a:rPr lang="lt-LT" b="1" i="1" dirty="0" err="1">
                <a:cs typeface="Times New Roman" panose="02020603050405020304" pitchFamily="18" charset="0"/>
              </a:rPr>
              <a:t>Journals</a:t>
            </a:r>
            <a:r>
              <a:rPr lang="lt-LT" b="1" i="1" dirty="0">
                <a:cs typeface="Times New Roman" panose="02020603050405020304" pitchFamily="18" charset="0"/>
              </a:rPr>
              <a:t> </a:t>
            </a:r>
            <a:r>
              <a:rPr lang="lt-LT" b="1" dirty="0">
                <a:cs typeface="Times New Roman" panose="02020603050405020304" pitchFamily="18" charset="0"/>
              </a:rPr>
              <a:t>(DOAJ): </a:t>
            </a:r>
          </a:p>
          <a:p>
            <a:r>
              <a:rPr lang="lt-LT" u="sng" dirty="0">
                <a:solidFill>
                  <a:schemeClr val="accent1">
                    <a:lumMod val="50000"/>
                  </a:schemeClr>
                </a:solidFill>
                <a:cs typeface="Times New Roman" panose="02020603050405020304" pitchFamily="18" charset="0"/>
              </a:rPr>
              <a:t>https://doaj.org/</a:t>
            </a:r>
            <a:r>
              <a:rPr lang="lt-LT" dirty="0">
                <a:solidFill>
                  <a:schemeClr val="accent1">
                    <a:lumMod val="50000"/>
                  </a:schemeClr>
                </a:solidFill>
                <a:cs typeface="Times New Roman" panose="02020603050405020304" pitchFamily="18" charset="0"/>
              </a:rPr>
              <a:t> </a:t>
            </a:r>
          </a:p>
          <a:p>
            <a:pPr>
              <a:spcBef>
                <a:spcPts val="1200"/>
              </a:spcBef>
            </a:pPr>
            <a:r>
              <a:rPr lang="lt-LT" dirty="0">
                <a:cs typeface="Times New Roman" panose="02020603050405020304" pitchFamily="18" charset="0"/>
              </a:rPr>
              <a:t>Atvirosios prieigos mokslinių žurnalų registre referuojami pagal kokybės kriterijus atrinkti moksliniai žurnalai.</a:t>
            </a:r>
          </a:p>
          <a:p>
            <a:endParaRPr lang="lt-LT" dirty="0"/>
          </a:p>
        </p:txBody>
      </p:sp>
      <p:sp>
        <p:nvSpPr>
          <p:cNvPr id="6" name="Text Placeholder 5"/>
          <p:cNvSpPr>
            <a:spLocks noGrp="1"/>
          </p:cNvSpPr>
          <p:nvPr>
            <p:ph type="body" sz="quarter" idx="18"/>
          </p:nvPr>
        </p:nvSpPr>
        <p:spPr>
          <a:xfrm>
            <a:off x="439321" y="549500"/>
            <a:ext cx="11752679" cy="509636"/>
          </a:xfrm>
        </p:spPr>
        <p:txBody>
          <a:bodyPr/>
          <a:lstStyle/>
          <a:p>
            <a:r>
              <a:rPr lang="lt-LT" sz="2800" dirty="0">
                <a:cs typeface="Times New Roman" panose="02020603050405020304" pitchFamily="18" charset="0"/>
              </a:rPr>
              <a:t>Mokslinių žurnalų duomenų bazės ir kiti paieškos įrankiai (2) </a:t>
            </a:r>
          </a:p>
          <a:p>
            <a:endParaRPr lang="lt-LT" sz="3200" dirty="0"/>
          </a:p>
        </p:txBody>
      </p:sp>
      <p:sp>
        <p:nvSpPr>
          <p:cNvPr id="7" name="Rectangle 6"/>
          <p:cNvSpPr/>
          <p:nvPr/>
        </p:nvSpPr>
        <p:spPr>
          <a:xfrm>
            <a:off x="477672" y="1440696"/>
            <a:ext cx="7206273" cy="400110"/>
          </a:xfrm>
          <a:prstGeom prst="rect">
            <a:avLst/>
          </a:prstGeom>
          <a:solidFill>
            <a:schemeClr val="accent1">
              <a:lumMod val="20000"/>
              <a:lumOff val="80000"/>
            </a:schemeClr>
          </a:solidFill>
          <a:ln w="15875">
            <a:solidFill>
              <a:schemeClr val="accent1">
                <a:lumMod val="50000"/>
              </a:schemeClr>
            </a:solidFill>
          </a:ln>
        </p:spPr>
        <p:txBody>
          <a:bodyPr wrap="square">
            <a:spAutoFit/>
          </a:bodyPr>
          <a:lstStyle/>
          <a:p>
            <a:pPr algn="ctr"/>
            <a:r>
              <a:rPr lang="lt-LT" sz="2000" b="1" dirty="0">
                <a:cs typeface="Times New Roman" panose="02020603050405020304" pitchFamily="18" charset="0"/>
              </a:rPr>
              <a:t>Atvirosios prieigos mokslinių žurnalų registras</a:t>
            </a:r>
            <a:endParaRPr lang="en-US" sz="2000" b="1" dirty="0">
              <a:cs typeface="Times New Roman" panose="02020603050405020304" pitchFamily="18" charset="0"/>
            </a:endParaRPr>
          </a:p>
        </p:txBody>
      </p:sp>
      <p:pic>
        <p:nvPicPr>
          <p:cNvPr id="8" name="Picture 7"/>
          <p:cNvPicPr/>
          <p:nvPr/>
        </p:nvPicPr>
        <p:blipFill rotWithShape="1">
          <a:blip r:embed="rId3"/>
          <a:srcRect l="2149" t="14843" r="2374" b="11580"/>
          <a:stretch/>
        </p:blipFill>
        <p:spPr>
          <a:xfrm>
            <a:off x="1446664" y="3330052"/>
            <a:ext cx="5663820" cy="3125337"/>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065" y="1910010"/>
            <a:ext cx="1212595" cy="67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955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88729"/>
            <a:ext cx="6852231" cy="4572329"/>
          </a:xfrm>
        </p:spPr>
        <p:txBody>
          <a:bodyPr/>
          <a:lstStyle/>
          <a:p>
            <a:pPr>
              <a:lnSpc>
                <a:spcPct val="150000"/>
              </a:lnSpc>
            </a:pPr>
            <a:r>
              <a:rPr lang="lt-LT" dirty="0">
                <a:cs typeface="Times New Roman" panose="02020603050405020304" pitchFamily="18" charset="0"/>
              </a:rPr>
              <a:t>Svarbu</a:t>
            </a:r>
            <a:r>
              <a:rPr lang="en-GB" dirty="0">
                <a:cs typeface="Times New Roman" panose="02020603050405020304" pitchFamily="18" charset="0"/>
              </a:rPr>
              <a:t> </a:t>
            </a:r>
            <a:r>
              <a:rPr lang="en-GB" dirty="0" err="1">
                <a:cs typeface="Times New Roman" panose="02020603050405020304" pitchFamily="18" charset="0"/>
              </a:rPr>
              <a:t>atidžiai</a:t>
            </a:r>
            <a:r>
              <a:rPr lang="en-GB" dirty="0">
                <a:cs typeface="Times New Roman" panose="02020603050405020304" pitchFamily="18" charset="0"/>
              </a:rPr>
              <a:t> </a:t>
            </a:r>
            <a:r>
              <a:rPr lang="en-GB" dirty="0" err="1">
                <a:cs typeface="Times New Roman" panose="02020603050405020304" pitchFamily="18" charset="0"/>
              </a:rPr>
              <a:t>vertinti</a:t>
            </a:r>
            <a:r>
              <a:rPr lang="en-GB" dirty="0">
                <a:cs typeface="Times New Roman" panose="02020603050405020304" pitchFamily="18" charset="0"/>
              </a:rPr>
              <a:t> </a:t>
            </a:r>
            <a:r>
              <a:rPr lang="en-GB" dirty="0" err="1">
                <a:cs typeface="Times New Roman" panose="02020603050405020304" pitchFamily="18" charset="0"/>
              </a:rPr>
              <a:t>leidėjus</a:t>
            </a:r>
            <a:r>
              <a:rPr lang="en-GB" dirty="0">
                <a:cs typeface="Times New Roman" panose="02020603050405020304" pitchFamily="18" charset="0"/>
              </a:rPr>
              <a:t> </a:t>
            </a:r>
            <a:r>
              <a:rPr lang="en-GB" dirty="0" err="1">
                <a:cs typeface="Times New Roman" panose="02020603050405020304" pitchFamily="18" charset="0"/>
              </a:rPr>
              <a:t>bei</a:t>
            </a:r>
            <a:r>
              <a:rPr lang="en-GB" dirty="0">
                <a:cs typeface="Times New Roman" panose="02020603050405020304" pitchFamily="18" charset="0"/>
              </a:rPr>
              <a:t> </a:t>
            </a:r>
            <a:r>
              <a:rPr lang="en-GB" dirty="0" err="1">
                <a:cs typeface="Times New Roman" panose="02020603050405020304" pitchFamily="18" charset="0"/>
              </a:rPr>
              <a:t>leidinius</a:t>
            </a:r>
            <a:r>
              <a:rPr lang="en-GB" dirty="0">
                <a:cs typeface="Times New Roman" panose="02020603050405020304" pitchFamily="18" charset="0"/>
              </a:rPr>
              <a:t>, </a:t>
            </a:r>
            <a:r>
              <a:rPr lang="en-GB" dirty="0" err="1">
                <a:cs typeface="Times New Roman" panose="02020603050405020304" pitchFamily="18" charset="0"/>
              </a:rPr>
              <a:t>kuriuose</a:t>
            </a:r>
            <a:r>
              <a:rPr lang="en-GB" dirty="0">
                <a:cs typeface="Times New Roman" panose="02020603050405020304" pitchFamily="18" charset="0"/>
              </a:rPr>
              <a:t> </a:t>
            </a:r>
            <a:r>
              <a:rPr lang="en-GB" dirty="0" err="1">
                <a:cs typeface="Times New Roman" panose="02020603050405020304" pitchFamily="18" charset="0"/>
              </a:rPr>
              <a:t>ketinama</a:t>
            </a:r>
            <a:r>
              <a:rPr lang="en-GB" dirty="0">
                <a:cs typeface="Times New Roman" panose="02020603050405020304" pitchFamily="18" charset="0"/>
              </a:rPr>
              <a:t> </a:t>
            </a:r>
            <a:r>
              <a:rPr lang="en-GB" dirty="0" err="1">
                <a:cs typeface="Times New Roman" panose="02020603050405020304" pitchFamily="18" charset="0"/>
              </a:rPr>
              <a:t>publikuoti</a:t>
            </a:r>
            <a:r>
              <a:rPr lang="en-GB" dirty="0">
                <a:cs typeface="Times New Roman" panose="02020603050405020304" pitchFamily="18" charset="0"/>
              </a:rPr>
              <a:t> </a:t>
            </a:r>
            <a:r>
              <a:rPr lang="lt-LT" dirty="0">
                <a:cs typeface="Times New Roman" panose="02020603050405020304" pitchFamily="18" charset="0"/>
              </a:rPr>
              <a:t>straipsnius ir </a:t>
            </a:r>
            <a:r>
              <a:rPr lang="en-GB" dirty="0" err="1">
                <a:cs typeface="Times New Roman" panose="02020603050405020304" pitchFamily="18" charset="0"/>
              </a:rPr>
              <a:t>vengti</a:t>
            </a:r>
            <a:r>
              <a:rPr lang="lt-LT" dirty="0">
                <a:cs typeface="Times New Roman" panose="02020603050405020304" pitchFamily="18" charset="0"/>
              </a:rPr>
              <a:t> </a:t>
            </a:r>
            <a:r>
              <a:rPr lang="lt-LT" b="1" dirty="0">
                <a:cs typeface="Times New Roman" panose="02020603050405020304" pitchFamily="18" charset="0"/>
              </a:rPr>
              <a:t>nesąžiningų</a:t>
            </a:r>
            <a:r>
              <a:rPr lang="lt-LT" dirty="0">
                <a:cs typeface="Times New Roman" panose="02020603050405020304" pitchFamily="18" charset="0"/>
              </a:rPr>
              <a:t> – </a:t>
            </a:r>
            <a:r>
              <a:rPr lang="lt-LT" b="1" dirty="0">
                <a:solidFill>
                  <a:schemeClr val="accent1">
                    <a:lumMod val="50000"/>
                  </a:schemeClr>
                </a:solidFill>
                <a:cs typeface="Times New Roman" panose="02020603050405020304" pitchFamily="18" charset="0"/>
              </a:rPr>
              <a:t>„grobuoniškų“ žurnalų </a:t>
            </a:r>
            <a:r>
              <a:rPr lang="lt-LT" dirty="0">
                <a:cs typeface="Times New Roman" panose="02020603050405020304" pitchFamily="18" charset="0"/>
              </a:rPr>
              <a:t>(</a:t>
            </a:r>
            <a:r>
              <a:rPr lang="en-GB" i="1" dirty="0">
                <a:cs typeface="Times New Roman" panose="02020603050405020304" pitchFamily="18" charset="0"/>
              </a:rPr>
              <a:t>Predatory Journals</a:t>
            </a:r>
            <a:r>
              <a:rPr lang="lt-LT" i="1" dirty="0">
                <a:cs typeface="Times New Roman" panose="02020603050405020304" pitchFamily="18" charset="0"/>
              </a:rPr>
              <a:t> / </a:t>
            </a:r>
            <a:r>
              <a:rPr lang="lt-LT" i="1" dirty="0" err="1">
                <a:cs typeface="Times New Roman" panose="02020603050405020304" pitchFamily="18" charset="0"/>
              </a:rPr>
              <a:t>Pseudo-Journals</a:t>
            </a:r>
            <a:r>
              <a:rPr lang="lt-LT" dirty="0">
                <a:cs typeface="Times New Roman" panose="02020603050405020304" pitchFamily="18" charset="0"/>
              </a:rPr>
              <a:t>) </a:t>
            </a:r>
            <a:r>
              <a:rPr lang="lt-LT" b="1" dirty="0">
                <a:solidFill>
                  <a:schemeClr val="accent1">
                    <a:lumMod val="50000"/>
                  </a:schemeClr>
                </a:solidFill>
                <a:cs typeface="Times New Roman" panose="02020603050405020304" pitchFamily="18" charset="0"/>
              </a:rPr>
              <a:t>bei leidėjų i</a:t>
            </a:r>
            <a:r>
              <a:rPr lang="en-GB" b="1" dirty="0">
                <a:solidFill>
                  <a:schemeClr val="accent1">
                    <a:lumMod val="50000"/>
                  </a:schemeClr>
                </a:solidFill>
                <a:cs typeface="Times New Roman" panose="02020603050405020304" pitchFamily="18" charset="0"/>
              </a:rPr>
              <a:t>r</a:t>
            </a:r>
            <a:r>
              <a:rPr lang="lt-LT" b="1" dirty="0">
                <a:solidFill>
                  <a:schemeClr val="accent1">
                    <a:lumMod val="50000"/>
                  </a:schemeClr>
                </a:solidFill>
                <a:cs typeface="Times New Roman" panose="02020603050405020304" pitchFamily="18" charset="0"/>
              </a:rPr>
              <a:t> kitų leidinių identitetą besisavinančių žurnalų </a:t>
            </a:r>
            <a:r>
              <a:rPr lang="en-GB" dirty="0">
                <a:cs typeface="Times New Roman" panose="02020603050405020304" pitchFamily="18" charset="0"/>
              </a:rPr>
              <a:t>(</a:t>
            </a:r>
            <a:r>
              <a:rPr lang="en-GB" i="1" dirty="0">
                <a:cs typeface="Times New Roman" panose="02020603050405020304" pitchFamily="18" charset="0"/>
              </a:rPr>
              <a:t>Hijacked Journals</a:t>
            </a:r>
            <a:r>
              <a:rPr lang="lt-LT" i="1" dirty="0">
                <a:cs typeface="Times New Roman" panose="02020603050405020304" pitchFamily="18" charset="0"/>
              </a:rPr>
              <a:t> / </a:t>
            </a:r>
            <a:r>
              <a:rPr lang="lt-LT" i="1" dirty="0" err="1">
                <a:cs typeface="Times New Roman" panose="02020603050405020304" pitchFamily="18" charset="0"/>
              </a:rPr>
              <a:t>Clone</a:t>
            </a:r>
            <a:r>
              <a:rPr lang="lt-LT" i="1" dirty="0">
                <a:cs typeface="Times New Roman" panose="02020603050405020304" pitchFamily="18" charset="0"/>
              </a:rPr>
              <a:t> </a:t>
            </a:r>
            <a:r>
              <a:rPr lang="lt-LT" i="1" dirty="0" err="1">
                <a:cs typeface="Times New Roman" panose="02020603050405020304" pitchFamily="18" charset="0"/>
              </a:rPr>
              <a:t>Journals</a:t>
            </a:r>
            <a:r>
              <a:rPr lang="en-GB" dirty="0">
                <a:cs typeface="Times New Roman" panose="02020603050405020304" pitchFamily="18" charset="0"/>
              </a:rPr>
              <a:t>) </a:t>
            </a:r>
            <a:r>
              <a:rPr lang="lt-LT" dirty="0">
                <a:cs typeface="Times New Roman" panose="02020603050405020304" pitchFamily="18" charset="0"/>
              </a:rPr>
              <a:t>(žurnalų antrininkų)</a:t>
            </a:r>
            <a:r>
              <a:rPr lang="en-GB" dirty="0">
                <a:cs typeface="Times New Roman" panose="02020603050405020304" pitchFamily="18" charset="0"/>
              </a:rPr>
              <a:t>. </a:t>
            </a:r>
            <a:endParaRPr lang="lt-LT" dirty="0">
              <a:cs typeface="Times New Roman" panose="02020603050405020304" pitchFamily="18" charset="0"/>
            </a:endParaRPr>
          </a:p>
          <a:p>
            <a:pPr>
              <a:lnSpc>
                <a:spcPct val="150000"/>
              </a:lnSpc>
            </a:pPr>
            <a:endParaRPr lang="lt-LT" dirty="0" smtClean="0"/>
          </a:p>
          <a:p>
            <a:pPr>
              <a:lnSpc>
                <a:spcPct val="150000"/>
              </a:lnSpc>
            </a:pPr>
            <a:r>
              <a:rPr lang="en-GB" dirty="0" err="1">
                <a:cs typeface="Times New Roman" panose="02020603050405020304" pitchFamily="18" charset="0"/>
              </a:rPr>
              <a:t>Tokie</a:t>
            </a:r>
            <a:r>
              <a:rPr lang="en-GB" dirty="0">
                <a:cs typeface="Times New Roman" panose="02020603050405020304" pitchFamily="18" charset="0"/>
              </a:rPr>
              <a:t> </a:t>
            </a:r>
            <a:r>
              <a:rPr lang="en-GB" dirty="0" err="1">
                <a:cs typeface="Times New Roman" panose="02020603050405020304" pitchFamily="18" charset="0"/>
              </a:rPr>
              <a:t>leidiniai</a:t>
            </a:r>
            <a:r>
              <a:rPr lang="en-GB" dirty="0">
                <a:cs typeface="Times New Roman" panose="02020603050405020304" pitchFamily="18" charset="0"/>
              </a:rPr>
              <a:t> </a:t>
            </a:r>
            <a:r>
              <a:rPr lang="en-GB" dirty="0" err="1">
                <a:cs typeface="Times New Roman" panose="02020603050405020304" pitchFamily="18" charset="0"/>
              </a:rPr>
              <a:t>paprastai</a:t>
            </a:r>
            <a:r>
              <a:rPr lang="en-GB" dirty="0">
                <a:cs typeface="Times New Roman" panose="02020603050405020304" pitchFamily="18" charset="0"/>
              </a:rPr>
              <a:t> </a:t>
            </a:r>
            <a:r>
              <a:rPr lang="en-GB" dirty="0" err="1">
                <a:cs typeface="Times New Roman" panose="02020603050405020304" pitchFamily="18" charset="0"/>
              </a:rPr>
              <a:t>nėra</a:t>
            </a:r>
            <a:r>
              <a:rPr lang="en-GB" dirty="0">
                <a:cs typeface="Times New Roman" panose="02020603050405020304" pitchFamily="18" charset="0"/>
              </a:rPr>
              <a:t> </a:t>
            </a:r>
            <a:r>
              <a:rPr lang="en-GB" dirty="0" err="1">
                <a:cs typeface="Times New Roman" panose="02020603050405020304" pitchFamily="18" charset="0"/>
              </a:rPr>
              <a:t>referuojami</a:t>
            </a:r>
            <a:r>
              <a:rPr lang="en-GB" dirty="0">
                <a:cs typeface="Times New Roman" panose="02020603050405020304" pitchFamily="18" charset="0"/>
              </a:rPr>
              <a:t> </a:t>
            </a:r>
            <a:r>
              <a:rPr lang="en-GB" dirty="0" err="1">
                <a:cs typeface="Times New Roman" panose="02020603050405020304" pitchFamily="18" charset="0"/>
              </a:rPr>
              <a:t>tarptautinėse</a:t>
            </a:r>
            <a:r>
              <a:rPr lang="en-GB" dirty="0">
                <a:cs typeface="Times New Roman" panose="02020603050405020304" pitchFamily="18" charset="0"/>
              </a:rPr>
              <a:t> </a:t>
            </a:r>
            <a:r>
              <a:rPr lang="en-GB" dirty="0" err="1">
                <a:cs typeface="Times New Roman" panose="02020603050405020304" pitchFamily="18" charset="0"/>
              </a:rPr>
              <a:t>duomenų</a:t>
            </a:r>
            <a:r>
              <a:rPr lang="en-GB" dirty="0">
                <a:cs typeface="Times New Roman" panose="02020603050405020304" pitchFamily="18" charset="0"/>
              </a:rPr>
              <a:t> </a:t>
            </a:r>
            <a:r>
              <a:rPr lang="en-GB" dirty="0" err="1">
                <a:cs typeface="Times New Roman" panose="02020603050405020304" pitchFamily="18" charset="0"/>
              </a:rPr>
              <a:t>bazėse</a:t>
            </a:r>
            <a:r>
              <a:rPr lang="lt-LT" dirty="0">
                <a:cs typeface="Times New Roman" panose="02020603050405020304" pitchFamily="18" charset="0"/>
              </a:rPr>
              <a:t>, o nurodomi jų </a:t>
            </a:r>
            <a:r>
              <a:rPr lang="lt-LT" dirty="0" err="1">
                <a:cs typeface="Times New Roman" panose="02020603050405020304" pitchFamily="18" charset="0"/>
              </a:rPr>
              <a:t>cituojamumo</a:t>
            </a:r>
            <a:r>
              <a:rPr lang="lt-LT" dirty="0">
                <a:cs typeface="Times New Roman" panose="02020603050405020304" pitchFamily="18" charset="0"/>
              </a:rPr>
              <a:t> rodikliai – </a:t>
            </a:r>
            <a:r>
              <a:rPr lang="lt-LT" dirty="0" err="1">
                <a:cs typeface="Times New Roman" panose="02020603050405020304" pitchFamily="18" charset="0"/>
              </a:rPr>
              <a:t>pseudorodikliai</a:t>
            </a:r>
            <a:r>
              <a:rPr lang="lt-LT" dirty="0">
                <a:cs typeface="Times New Roman" panose="02020603050405020304" pitchFamily="18" charset="0"/>
              </a:rPr>
              <a:t>, todėl straipsniai tokiuose žurnaluose nėra tinkami vertinti akademinėje bendruomenėje. </a:t>
            </a:r>
          </a:p>
          <a:p>
            <a:endParaRPr lang="lt-LT" dirty="0"/>
          </a:p>
        </p:txBody>
      </p:sp>
      <p:sp>
        <p:nvSpPr>
          <p:cNvPr id="6" name="Text Placeholder 5"/>
          <p:cNvSpPr>
            <a:spLocks noGrp="1"/>
          </p:cNvSpPr>
          <p:nvPr>
            <p:ph type="body" sz="quarter" idx="18"/>
          </p:nvPr>
        </p:nvSpPr>
        <p:spPr>
          <a:xfrm>
            <a:off x="439321" y="600737"/>
            <a:ext cx="11621300" cy="509636"/>
          </a:xfrm>
        </p:spPr>
        <p:txBody>
          <a:bodyPr/>
          <a:lstStyle/>
          <a:p>
            <a:r>
              <a:rPr lang="lt-LT" sz="2800" dirty="0">
                <a:cs typeface="Times New Roman" panose="02020603050405020304" pitchFamily="18" charset="0"/>
              </a:rPr>
              <a:t>„Grobuoniški“ ir kitų leidinių identitetą besisavinantys žurnalai</a:t>
            </a:r>
          </a:p>
          <a:p>
            <a:endParaRPr lang="lt-LT" sz="3200" dirty="0"/>
          </a:p>
        </p:txBody>
      </p:sp>
      <p:pic>
        <p:nvPicPr>
          <p:cNvPr id="7" name="Picture 2" descr="C:\Users\Ginte\Downloads\fotos mokymams\Illustration by David Parkins, nature.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740" y="2471905"/>
            <a:ext cx="4031706" cy="30237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414263" y="5674350"/>
            <a:ext cx="2573140" cy="276999"/>
          </a:xfrm>
          <a:prstGeom prst="rect">
            <a:avLst/>
          </a:prstGeom>
        </p:spPr>
        <p:txBody>
          <a:bodyPr wrap="none">
            <a:spAutoFit/>
          </a:bodyPr>
          <a:lstStyle/>
          <a:p>
            <a:r>
              <a:rPr lang="lt-LT" sz="1200" dirty="0">
                <a:cs typeface="Times New Roman" panose="02020603050405020304" pitchFamily="18" charset="0"/>
              </a:rPr>
              <a:t>I</a:t>
            </a:r>
            <a:r>
              <a:rPr lang="en-US" sz="1200" dirty="0" smtClean="0">
                <a:cs typeface="Times New Roman" panose="02020603050405020304" pitchFamily="18" charset="0"/>
              </a:rPr>
              <a:t>l</a:t>
            </a:r>
            <a:r>
              <a:rPr lang="lt-LT" sz="1200" dirty="0" smtClean="0">
                <a:cs typeface="Times New Roman" panose="02020603050405020304" pitchFamily="18" charset="0"/>
              </a:rPr>
              <a:t>i</a:t>
            </a:r>
            <a:r>
              <a:rPr lang="en-US" sz="1200" dirty="0" smtClean="0">
                <a:cs typeface="Times New Roman" panose="02020603050405020304" pitchFamily="18" charset="0"/>
              </a:rPr>
              <a:t>ustra</a:t>
            </a:r>
            <a:r>
              <a:rPr lang="lt-LT" sz="1200" dirty="0" smtClean="0">
                <a:cs typeface="Times New Roman" panose="02020603050405020304" pitchFamily="18" charset="0"/>
              </a:rPr>
              <a:t>cija: </a:t>
            </a:r>
            <a:r>
              <a:rPr lang="en-US" sz="1200" dirty="0" smtClean="0">
                <a:cs typeface="Times New Roman" panose="02020603050405020304" pitchFamily="18" charset="0"/>
              </a:rPr>
              <a:t>David Parkins, </a:t>
            </a:r>
            <a:r>
              <a:rPr lang="en-US" sz="1200" dirty="0">
                <a:cs typeface="Times New Roman" panose="02020603050405020304" pitchFamily="18" charset="0"/>
              </a:rPr>
              <a:t>nature.com</a:t>
            </a:r>
            <a:endParaRPr lang="lt-LT" sz="1200" dirty="0">
              <a:cs typeface="Times New Roman" panose="02020603050405020304" pitchFamily="18" charset="0"/>
            </a:endParaRPr>
          </a:p>
        </p:txBody>
      </p:sp>
    </p:spTree>
    <p:extLst>
      <p:ext uri="{BB962C8B-B14F-4D97-AF65-F5344CB8AC3E}">
        <p14:creationId xmlns:p14="http://schemas.microsoft.com/office/powerpoint/2010/main" val="1610778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294682"/>
            <a:ext cx="11369051" cy="509636"/>
          </a:xfrm>
        </p:spPr>
        <p:txBody>
          <a:bodyPr/>
          <a:lstStyle/>
          <a:p>
            <a:r>
              <a:rPr lang="lt-LT" sz="3200" dirty="0">
                <a:cs typeface="Times New Roman" panose="02020603050405020304" pitchFamily="18" charset="0"/>
              </a:rPr>
              <a:t>„Grobuoniški“ ir kitų leidinių identitetą besisavinantys žurnalai: kaip atpažinti (1)</a:t>
            </a:r>
          </a:p>
          <a:p>
            <a:endParaRPr lang="lt-LT" sz="3200" dirty="0"/>
          </a:p>
        </p:txBody>
      </p:sp>
      <p:graphicFrame>
        <p:nvGraphicFramePr>
          <p:cNvPr id="2" name="Table 1"/>
          <p:cNvGraphicFramePr>
            <a:graphicFrameLocks noGrp="1"/>
          </p:cNvGraphicFramePr>
          <p:nvPr>
            <p:extLst>
              <p:ext uri="{D42A27DB-BD31-4B8C-83A1-F6EECF244321}">
                <p14:modId xmlns:p14="http://schemas.microsoft.com/office/powerpoint/2010/main" val="1441953848"/>
              </p:ext>
            </p:extLst>
          </p:nvPr>
        </p:nvGraphicFramePr>
        <p:xfrm>
          <a:off x="996283" y="1657713"/>
          <a:ext cx="8128000" cy="4236720"/>
        </p:xfrm>
        <a:graphic>
          <a:graphicData uri="http://schemas.openxmlformats.org/drawingml/2006/table">
            <a:tbl>
              <a:tblPr firstRow="1" bandRow="1">
                <a:tableStyleId>{0505E3EF-67EA-436B-97B2-0124C06EBD24}</a:tableStyleId>
              </a:tblPr>
              <a:tblGrid>
                <a:gridCol w="4064000">
                  <a:extLst>
                    <a:ext uri="{9D8B030D-6E8A-4147-A177-3AD203B41FA5}">
                      <a16:colId xmlns:a16="http://schemas.microsoft.com/office/drawing/2014/main" val="3460068216"/>
                    </a:ext>
                  </a:extLst>
                </a:gridCol>
                <a:gridCol w="4064000">
                  <a:extLst>
                    <a:ext uri="{9D8B030D-6E8A-4147-A177-3AD203B41FA5}">
                      <a16:colId xmlns:a16="http://schemas.microsoft.com/office/drawing/2014/main" val="289845596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b="1" kern="1200" dirty="0" smtClean="0">
                          <a:solidFill>
                            <a:schemeClr val="dk1"/>
                          </a:solidFill>
                          <a:latin typeface="Arial" panose="020B0604020202020204" pitchFamily="34" charset="0"/>
                          <a:ea typeface="+mn-ea"/>
                          <a:cs typeface="Arial" panose="020B0604020202020204" pitchFamily="34" charset="0"/>
                        </a:rPr>
                        <a:t>„Grobuoniški“ žurnalai </a:t>
                      </a:r>
                      <a:endParaRPr lang="lt-LT"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400" b="1" dirty="0" smtClean="0">
                          <a:latin typeface="Arial" panose="020B0604020202020204" pitchFamily="34" charset="0"/>
                          <a:cs typeface="Arial" panose="020B0604020202020204" pitchFamily="34" charset="0"/>
                        </a:rPr>
                        <a:t>Kitų leidinių identitetą besisavinantys žurnalai</a:t>
                      </a:r>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3968445"/>
                  </a:ext>
                </a:extLst>
              </a:tr>
              <a:tr h="370840">
                <a:tc>
                  <a:txBody>
                    <a:bodyPr/>
                    <a:lstStyle/>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tas pats žurnalas </a:t>
                      </a:r>
                      <a:r>
                        <a:rPr lang="lt-LT" sz="1400" b="1" dirty="0" smtClean="0">
                          <a:solidFill>
                            <a:schemeClr val="accent1">
                              <a:lumMod val="50000"/>
                            </a:schemeClr>
                          </a:solidFill>
                          <a:latin typeface="Arial" panose="020B0604020202020204" pitchFamily="34" charset="0"/>
                          <a:cs typeface="Arial" panose="020B0604020202020204" pitchFamily="34" charset="0"/>
                        </a:rPr>
                        <a:t>publikuoja įvairių mokslo krypčių straipsnius</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straipsnius </a:t>
                      </a:r>
                      <a:r>
                        <a:rPr lang="lt-LT" sz="1400" b="1" dirty="0" smtClean="0">
                          <a:solidFill>
                            <a:schemeClr val="accent1">
                              <a:lumMod val="50000"/>
                            </a:schemeClr>
                          </a:solidFill>
                          <a:latin typeface="Arial" panose="020B0604020202020204" pitchFamily="34" charset="0"/>
                          <a:cs typeface="Arial" panose="020B0604020202020204" pitchFamily="34" charset="0"/>
                        </a:rPr>
                        <a:t>recenzuoja ir publikuoja ypač greitai</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priima didžiąją dalį gautų straipsnių, kartais net netaiko recenzavimo proceso</a:t>
                      </a:r>
                    </a:p>
                    <a:p>
                      <a:pPr marL="285750" lvl="0" indent="-285750">
                        <a:buFont typeface="Arial" panose="020B0604020202020204" pitchFamily="34" charset="0"/>
                        <a:buChar char="•"/>
                      </a:pPr>
                      <a:r>
                        <a:rPr lang="lt-LT" sz="1400" b="1" dirty="0" smtClean="0">
                          <a:solidFill>
                            <a:schemeClr val="accent1">
                              <a:lumMod val="50000"/>
                            </a:schemeClr>
                          </a:solidFill>
                          <a:latin typeface="Arial" panose="020B0604020202020204" pitchFamily="34" charset="0"/>
                          <a:cs typeface="Arial" panose="020B0604020202020204" pitchFamily="34" charset="0"/>
                        </a:rPr>
                        <a:t>nurodo </a:t>
                      </a:r>
                      <a:r>
                        <a:rPr lang="lt-LT" sz="1400" b="1" dirty="0" err="1" smtClean="0">
                          <a:solidFill>
                            <a:schemeClr val="accent1">
                              <a:lumMod val="50000"/>
                            </a:schemeClr>
                          </a:solidFill>
                          <a:latin typeface="Arial" panose="020B0604020202020204" pitchFamily="34" charset="0"/>
                          <a:cs typeface="Arial" panose="020B0604020202020204" pitchFamily="34" charset="0"/>
                        </a:rPr>
                        <a:t>cituojamumo</a:t>
                      </a:r>
                      <a:r>
                        <a:rPr lang="lt-LT" sz="1400" b="1" dirty="0" smtClean="0">
                          <a:solidFill>
                            <a:schemeClr val="accent1">
                              <a:lumMod val="50000"/>
                            </a:schemeClr>
                          </a:solidFill>
                          <a:latin typeface="Arial" panose="020B0604020202020204" pitchFamily="34" charset="0"/>
                          <a:cs typeface="Arial" panose="020B0604020202020204" pitchFamily="34" charset="0"/>
                        </a:rPr>
                        <a:t> rodiklius </a:t>
                      </a:r>
                      <a:r>
                        <a:rPr lang="lt-LT" sz="1400" dirty="0" smtClean="0">
                          <a:latin typeface="Arial" panose="020B0604020202020204" pitchFamily="34" charset="0"/>
                          <a:cs typeface="Arial" panose="020B0604020202020204" pitchFamily="34" charset="0"/>
                        </a:rPr>
                        <a:t>IF ir / ar SNIP, </a:t>
                      </a:r>
                      <a:r>
                        <a:rPr lang="lt-LT" sz="1400" b="1" dirty="0" smtClean="0">
                          <a:solidFill>
                            <a:schemeClr val="accent1">
                              <a:lumMod val="50000"/>
                            </a:schemeClr>
                          </a:solidFill>
                          <a:latin typeface="Arial" panose="020B0604020202020204" pitchFamily="34" charset="0"/>
                          <a:cs typeface="Arial" panose="020B0604020202020204" pitchFamily="34" charset="0"/>
                        </a:rPr>
                        <a:t>nors žurnalas nėra indeksuojamas nei </a:t>
                      </a:r>
                      <a:r>
                        <a:rPr lang="lt-LT" sz="1400" b="1" i="1" dirty="0" err="1" smtClean="0">
                          <a:solidFill>
                            <a:schemeClr val="accent1">
                              <a:lumMod val="50000"/>
                            </a:schemeClr>
                          </a:solidFill>
                          <a:latin typeface="Arial" panose="020B0604020202020204" pitchFamily="34" charset="0"/>
                          <a:cs typeface="Arial" panose="020B0604020202020204" pitchFamily="34" charset="0"/>
                        </a:rPr>
                        <a:t>WoS</a:t>
                      </a:r>
                      <a:r>
                        <a:rPr lang="lt-LT" sz="1400" b="1" dirty="0" smtClean="0">
                          <a:solidFill>
                            <a:schemeClr val="accent1">
                              <a:lumMod val="50000"/>
                            </a:schemeClr>
                          </a:solidFill>
                          <a:latin typeface="Arial" panose="020B0604020202020204" pitchFamily="34" charset="0"/>
                          <a:cs typeface="Arial" panose="020B0604020202020204" pitchFamily="34" charset="0"/>
                        </a:rPr>
                        <a:t>, nei </a:t>
                      </a:r>
                      <a:r>
                        <a:rPr lang="lt-LT" sz="1400" b="1" i="1" dirty="0" err="1" smtClean="0">
                          <a:solidFill>
                            <a:schemeClr val="accent1">
                              <a:lumMod val="50000"/>
                            </a:schemeClr>
                          </a:solidFill>
                          <a:latin typeface="Arial" panose="020B0604020202020204" pitchFamily="34" charset="0"/>
                          <a:cs typeface="Arial" panose="020B0604020202020204" pitchFamily="34" charset="0"/>
                        </a:rPr>
                        <a:t>Scopus</a:t>
                      </a:r>
                      <a:r>
                        <a:rPr lang="lt-LT" sz="1400" b="1" dirty="0" smtClean="0">
                          <a:solidFill>
                            <a:schemeClr val="accent1">
                              <a:lumMod val="50000"/>
                            </a:schemeClr>
                          </a:solidFill>
                          <a:latin typeface="Arial" panose="020B0604020202020204" pitchFamily="34" charset="0"/>
                          <a:cs typeface="Arial" panose="020B0604020202020204" pitchFamily="34" charset="0"/>
                        </a:rPr>
                        <a:t> duomenų bazėse</a:t>
                      </a:r>
                    </a:p>
                    <a:p>
                      <a:pPr marL="285750" lvl="0" indent="-285750">
                        <a:buFont typeface="Arial" panose="020B0604020202020204" pitchFamily="34" charset="0"/>
                        <a:buChar char="•"/>
                      </a:pPr>
                      <a:r>
                        <a:rPr lang="lt-LT" sz="1400" b="1" dirty="0" smtClean="0">
                          <a:solidFill>
                            <a:schemeClr val="accent1">
                              <a:lumMod val="50000"/>
                            </a:schemeClr>
                          </a:solidFill>
                          <a:latin typeface="Arial" panose="020B0604020202020204" pitchFamily="34" charset="0"/>
                          <a:cs typeface="Arial" panose="020B0604020202020204" pitchFamily="34" charset="0"/>
                        </a:rPr>
                        <a:t>naudoja neegzistuojančius arba nepripažintus žurnalų </a:t>
                      </a:r>
                      <a:r>
                        <a:rPr lang="lt-LT" sz="1400" b="1" dirty="0" err="1" smtClean="0">
                          <a:solidFill>
                            <a:schemeClr val="accent1">
                              <a:lumMod val="50000"/>
                            </a:schemeClr>
                          </a:solidFill>
                          <a:latin typeface="Arial" panose="020B0604020202020204" pitchFamily="34" charset="0"/>
                          <a:cs typeface="Arial" panose="020B0604020202020204" pitchFamily="34" charset="0"/>
                        </a:rPr>
                        <a:t>cituojamumo</a:t>
                      </a:r>
                      <a:r>
                        <a:rPr lang="lt-LT" sz="1400" b="1" dirty="0" smtClean="0">
                          <a:solidFill>
                            <a:schemeClr val="accent1">
                              <a:lumMod val="50000"/>
                            </a:schemeClr>
                          </a:solidFill>
                          <a:latin typeface="Arial" panose="020B0604020202020204" pitchFamily="34" charset="0"/>
                          <a:cs typeface="Arial" panose="020B0604020202020204" pitchFamily="34" charset="0"/>
                        </a:rPr>
                        <a:t> rodiklius</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įkyriai </a:t>
                      </a:r>
                      <a:r>
                        <a:rPr lang="lt-LT" sz="1400" b="1" dirty="0" smtClean="0">
                          <a:solidFill>
                            <a:schemeClr val="accent1">
                              <a:lumMod val="50000"/>
                            </a:schemeClr>
                          </a:solidFill>
                          <a:latin typeface="Arial" panose="020B0604020202020204" pitchFamily="34" charset="0"/>
                          <a:cs typeface="Arial" panose="020B0604020202020204" pitchFamily="34" charset="0"/>
                        </a:rPr>
                        <a:t>siunčia reklaminius el. laiškus </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vilioja atvirosios prieigos galimybėmis už nedidelį mokestį pateikia nedaug kontaktinės informacijos</a:t>
                      </a:r>
                    </a:p>
                    <a:p>
                      <a:endParaRPr lang="lt-LT" sz="14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285750" lvl="0" indent="-285750">
                        <a:buFont typeface="Arial" panose="020B0604020202020204" pitchFamily="34" charset="0"/>
                        <a:buChar char="•"/>
                      </a:pPr>
                      <a:r>
                        <a:rPr lang="lt-LT" sz="1400" b="1" dirty="0" smtClean="0">
                          <a:solidFill>
                            <a:schemeClr val="accent1">
                              <a:lumMod val="50000"/>
                            </a:schemeClr>
                          </a:solidFill>
                          <a:latin typeface="Arial" panose="020B0604020202020204" pitchFamily="34" charset="0"/>
                          <a:cs typeface="Arial" panose="020B0604020202020204" pitchFamily="34" charset="0"/>
                        </a:rPr>
                        <a:t>naudoja pripažintų žurnalų pavadinimus ir ISSN</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savinasi nacionaline kalba leidžiamų ar tik spausdintinę versiją turinčių žurnalų identitetą </a:t>
                      </a:r>
                    </a:p>
                    <a:p>
                      <a:pPr marL="285750" lvl="0" indent="-285750">
                        <a:buFont typeface="Arial" panose="020B0604020202020204" pitchFamily="34" charset="0"/>
                        <a:buChar char="•"/>
                      </a:pPr>
                      <a:r>
                        <a:rPr lang="lt-LT" sz="1400" b="1" dirty="0" smtClean="0">
                          <a:solidFill>
                            <a:schemeClr val="accent1">
                              <a:lumMod val="50000"/>
                            </a:schemeClr>
                          </a:solidFill>
                          <a:latin typeface="Arial" panose="020B0604020202020204" pitchFamily="34" charset="0"/>
                          <a:cs typeface="Arial" panose="020B0604020202020204" pitchFamily="34" charset="0"/>
                        </a:rPr>
                        <a:t>nusitaiko į </a:t>
                      </a:r>
                      <a:r>
                        <a:rPr lang="lt-LT" sz="1400" b="1" i="1" dirty="0" err="1" smtClean="0">
                          <a:solidFill>
                            <a:schemeClr val="accent1">
                              <a:lumMod val="50000"/>
                            </a:schemeClr>
                          </a:solidFill>
                          <a:latin typeface="Arial" panose="020B0604020202020204" pitchFamily="34" charset="0"/>
                          <a:cs typeface="Arial" panose="020B0604020202020204" pitchFamily="34" charset="0"/>
                        </a:rPr>
                        <a:t>WoS</a:t>
                      </a:r>
                      <a:r>
                        <a:rPr lang="lt-LT" sz="1400" b="1" dirty="0" smtClean="0">
                          <a:solidFill>
                            <a:schemeClr val="accent1">
                              <a:lumMod val="50000"/>
                            </a:schemeClr>
                          </a:solidFill>
                          <a:latin typeface="Arial" panose="020B0604020202020204" pitchFamily="34" charset="0"/>
                          <a:cs typeface="Arial" panose="020B0604020202020204" pitchFamily="34" charset="0"/>
                        </a:rPr>
                        <a:t> duomenų bazėje indeksuojamus, tačiau aukšto IF neturinčius žurnalus</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nurodo originalaus žurnalo redkolegijos narių sąrašą arba neegzistuojančius asmenis</a:t>
                      </a:r>
                    </a:p>
                    <a:p>
                      <a:pPr marL="285750" lvl="0" indent="-285750">
                        <a:buFont typeface="Arial" panose="020B0604020202020204" pitchFamily="34" charset="0"/>
                        <a:buChar char="•"/>
                      </a:pPr>
                      <a:r>
                        <a:rPr lang="lt-LT" sz="1400" dirty="0" smtClean="0">
                          <a:latin typeface="Arial" panose="020B0604020202020204" pitchFamily="34" charset="0"/>
                          <a:cs typeface="Arial" panose="020B0604020202020204" pitchFamily="34" charset="0"/>
                        </a:rPr>
                        <a:t>vengia pateikti kontaktinę informaciją </a:t>
                      </a:r>
                    </a:p>
                    <a:p>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021570"/>
                  </a:ext>
                </a:extLst>
              </a:tr>
            </a:tbl>
          </a:graphicData>
        </a:graphic>
      </p:graphicFrame>
    </p:spTree>
    <p:extLst>
      <p:ext uri="{BB962C8B-B14F-4D97-AF65-F5344CB8AC3E}">
        <p14:creationId xmlns:p14="http://schemas.microsoft.com/office/powerpoint/2010/main" val="2676862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10777845" cy="509636"/>
          </a:xfrm>
        </p:spPr>
        <p:txBody>
          <a:bodyPr/>
          <a:lstStyle/>
          <a:p>
            <a:r>
              <a:rPr lang="lt-LT" sz="2800" dirty="0">
                <a:cs typeface="Times New Roman" panose="02020603050405020304" pitchFamily="18" charset="0"/>
              </a:rPr>
              <a:t>Kitų leidinių identitetą besisavinantys žurnalai: pavyzdys</a:t>
            </a:r>
          </a:p>
          <a:p>
            <a:endParaRPr lang="lt-LT" sz="32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0" y="1589514"/>
            <a:ext cx="4644538" cy="2463898"/>
          </a:xfrm>
          <a:prstGeom prst="rect">
            <a:avLst/>
          </a:prstGeom>
          <a:noFill/>
          <a:ln w="158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433" y="1589514"/>
            <a:ext cx="2835543" cy="2230830"/>
          </a:xfrm>
          <a:prstGeom prst="rect">
            <a:avLst/>
          </a:prstGeom>
          <a:noFill/>
          <a:ln w="158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4" y="4137502"/>
            <a:ext cx="4644539" cy="2621107"/>
          </a:xfrm>
          <a:prstGeom prst="rect">
            <a:avLst/>
          </a:prstGeom>
          <a:noFill/>
          <a:ln w="158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564" y="5527300"/>
            <a:ext cx="2395270" cy="1277082"/>
          </a:xfrm>
          <a:prstGeom prst="rect">
            <a:avLst/>
          </a:prstGeom>
          <a:noFill/>
          <a:ln w="158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9037914" y="5973385"/>
            <a:ext cx="2484299" cy="830997"/>
          </a:xfrm>
          <a:prstGeom prst="rect">
            <a:avLst/>
          </a:prstGeom>
          <a:solidFill>
            <a:schemeClr val="accent1">
              <a:lumMod val="50000"/>
            </a:schemeClr>
          </a:solidFill>
        </p:spPr>
        <p:txBody>
          <a:bodyPr wrap="square">
            <a:spAutoFit/>
          </a:bodyPr>
          <a:lstStyle/>
          <a:p>
            <a:r>
              <a:rPr lang="lt-LT" sz="1200" b="1" dirty="0" smtClean="0">
                <a:solidFill>
                  <a:schemeClr val="bg1"/>
                </a:solidFill>
                <a:cs typeface="Times New Roman" panose="02020603050405020304" pitchFamily="18" charset="0"/>
              </a:rPr>
              <a:t>Galima patikrinti pagal žurnalų ISSN, ypač atkreipiant dėmesį į leidėjo atitikimą:</a:t>
            </a:r>
          </a:p>
          <a:p>
            <a:r>
              <a:rPr lang="lt-LT" sz="1200" u="sng" dirty="0" smtClean="0">
                <a:solidFill>
                  <a:schemeClr val="bg1"/>
                </a:solidFill>
                <a:cs typeface="Times New Roman" panose="02020603050405020304" pitchFamily="18" charset="0"/>
              </a:rPr>
              <a:t>https</a:t>
            </a:r>
            <a:r>
              <a:rPr lang="lt-LT" sz="1200" u="sng" dirty="0">
                <a:solidFill>
                  <a:schemeClr val="bg1"/>
                </a:solidFill>
                <a:cs typeface="Times New Roman" panose="02020603050405020304" pitchFamily="18" charset="0"/>
              </a:rPr>
              <a:t>://mjl.clarivate.com/ </a:t>
            </a:r>
          </a:p>
        </p:txBody>
      </p:sp>
      <p:sp>
        <p:nvSpPr>
          <p:cNvPr id="15" name="Down Arrow 14"/>
          <p:cNvSpPr/>
          <p:nvPr/>
        </p:nvSpPr>
        <p:spPr>
          <a:xfrm rot="16200000" flipH="1" flipV="1">
            <a:off x="8728274" y="6371276"/>
            <a:ext cx="207389" cy="411890"/>
          </a:xfrm>
          <a:prstGeom prst="downArrow">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11422"/>
          <a:stretch/>
        </p:blipFill>
        <p:spPr bwMode="auto">
          <a:xfrm>
            <a:off x="7945767" y="3836040"/>
            <a:ext cx="3736482" cy="2147545"/>
          </a:xfrm>
          <a:prstGeom prst="rect">
            <a:avLst/>
          </a:prstGeom>
          <a:noFill/>
          <a:ln w="158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340840" y="6159812"/>
            <a:ext cx="357565" cy="157155"/>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Rectangle 16"/>
          <p:cNvSpPr/>
          <p:nvPr/>
        </p:nvSpPr>
        <p:spPr>
          <a:xfrm>
            <a:off x="7219815" y="6507182"/>
            <a:ext cx="725952" cy="267778"/>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Rectangle 17"/>
          <p:cNvSpPr/>
          <p:nvPr/>
        </p:nvSpPr>
        <p:spPr>
          <a:xfrm>
            <a:off x="9037914" y="4471382"/>
            <a:ext cx="357565" cy="157155"/>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p:cNvSpPr/>
          <p:nvPr/>
        </p:nvSpPr>
        <p:spPr>
          <a:xfrm>
            <a:off x="8969615" y="4706489"/>
            <a:ext cx="765592" cy="504013"/>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p:cNvSpPr/>
          <p:nvPr/>
        </p:nvSpPr>
        <p:spPr>
          <a:xfrm>
            <a:off x="9429139" y="5473244"/>
            <a:ext cx="550269" cy="236480"/>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Rectangle 22"/>
          <p:cNvSpPr/>
          <p:nvPr/>
        </p:nvSpPr>
        <p:spPr>
          <a:xfrm>
            <a:off x="2383864" y="4128756"/>
            <a:ext cx="2828694" cy="646331"/>
          </a:xfrm>
          <a:prstGeom prst="rect">
            <a:avLst/>
          </a:prstGeom>
          <a:solidFill>
            <a:srgbClr val="800000"/>
          </a:solidFill>
        </p:spPr>
        <p:txBody>
          <a:bodyPr wrap="square">
            <a:spAutoFit/>
          </a:bodyPr>
          <a:lstStyle/>
          <a:p>
            <a:r>
              <a:rPr lang="lt-LT" sz="1200" b="1" dirty="0" smtClean="0">
                <a:solidFill>
                  <a:schemeClr val="bg1"/>
                </a:solidFill>
                <a:cs typeface="Times New Roman" panose="02020603050405020304" pitchFamily="18" charset="0"/>
              </a:rPr>
              <a:t>Originalaus leidinio identitetą pasisavinęs žurnalas:</a:t>
            </a:r>
          </a:p>
          <a:p>
            <a:r>
              <a:rPr lang="lt-LT" sz="1200" u="sng" dirty="0">
                <a:solidFill>
                  <a:schemeClr val="bg1"/>
                </a:solidFill>
                <a:cs typeface="Times New Roman" panose="02020603050405020304" pitchFamily="18" charset="0"/>
              </a:rPr>
              <a:t>http://www.hfsp-journal.org</a:t>
            </a:r>
            <a:r>
              <a:rPr lang="lt-LT" sz="1200" dirty="0">
                <a:solidFill>
                  <a:schemeClr val="bg1"/>
                </a:solidFill>
                <a:cs typeface="Times New Roman" panose="02020603050405020304" pitchFamily="18" charset="0"/>
              </a:rPr>
              <a:t>/ </a:t>
            </a:r>
          </a:p>
        </p:txBody>
      </p:sp>
      <p:sp>
        <p:nvSpPr>
          <p:cNvPr id="24" name="Rectangle 23"/>
          <p:cNvSpPr/>
          <p:nvPr/>
        </p:nvSpPr>
        <p:spPr>
          <a:xfrm>
            <a:off x="693360" y="4519831"/>
            <a:ext cx="1634805" cy="108706"/>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5" name="Rectangle 24"/>
          <p:cNvSpPr/>
          <p:nvPr/>
        </p:nvSpPr>
        <p:spPr>
          <a:xfrm>
            <a:off x="6166958" y="1924959"/>
            <a:ext cx="1778809" cy="203222"/>
          </a:xfrm>
          <a:prstGeom prst="rect">
            <a:avLst/>
          </a:prstGeom>
          <a:noFill/>
          <a:ln w="254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Down Arrow 13"/>
          <p:cNvSpPr/>
          <p:nvPr/>
        </p:nvSpPr>
        <p:spPr>
          <a:xfrm flipH="1" flipV="1">
            <a:off x="11346013" y="5627852"/>
            <a:ext cx="207389" cy="411890"/>
          </a:xfrm>
          <a:prstGeom prst="downArrow">
            <a:avLst/>
          </a:prstGeom>
          <a:solidFill>
            <a:schemeClr val="accent1">
              <a:lumMod val="50000"/>
            </a:schemeClr>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3208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403169"/>
            <a:ext cx="11329638" cy="509636"/>
          </a:xfrm>
        </p:spPr>
        <p:txBody>
          <a:bodyPr/>
          <a:lstStyle/>
          <a:p>
            <a:r>
              <a:rPr lang="lt-LT" sz="2800" smtClean="0">
                <a:cs typeface="Times New Roman" panose="02020603050405020304" pitchFamily="18" charset="0"/>
              </a:rPr>
              <a:t>„Grobuoniški“ ir kitų leidinių identitetą besisavinantys žurnalai: kaip atpažinti (2)</a:t>
            </a:r>
            <a:endParaRPr lang="en-US" sz="2800" smtClean="0"/>
          </a:p>
          <a:p>
            <a:endParaRPr lang="lt-LT" sz="3200" dirty="0"/>
          </a:p>
        </p:txBody>
      </p:sp>
      <p:graphicFrame>
        <p:nvGraphicFramePr>
          <p:cNvPr id="7" name="Diagram 6"/>
          <p:cNvGraphicFramePr/>
          <p:nvPr>
            <p:extLst>
              <p:ext uri="{D42A27DB-BD31-4B8C-83A1-F6EECF244321}">
                <p14:modId xmlns:p14="http://schemas.microsoft.com/office/powerpoint/2010/main" val="1835450541"/>
              </p:ext>
            </p:extLst>
          </p:nvPr>
        </p:nvGraphicFramePr>
        <p:xfrm>
          <a:off x="1521764" y="1667598"/>
          <a:ext cx="7469875" cy="4948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4"/>
          <p:cNvSpPr/>
          <p:nvPr/>
        </p:nvSpPr>
        <p:spPr>
          <a:xfrm>
            <a:off x="4230477" y="1917213"/>
            <a:ext cx="1873663" cy="369398"/>
          </a:xfrm>
          <a:prstGeom prst="rect">
            <a:avLst/>
          </a:prstGeom>
          <a:solidFill>
            <a:schemeClr val="accent5">
              <a:lumMod val="50000"/>
            </a:schemeClr>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dirty="0">
                <a:cs typeface="Times New Roman" panose="02020603050405020304" pitchFamily="18" charset="0"/>
              </a:rPr>
              <a:t>IEŠKOTI</a:t>
            </a:r>
          </a:p>
        </p:txBody>
      </p:sp>
      <p:sp>
        <p:nvSpPr>
          <p:cNvPr id="10" name="Rounded Rectangle 4"/>
          <p:cNvSpPr/>
          <p:nvPr/>
        </p:nvSpPr>
        <p:spPr>
          <a:xfrm>
            <a:off x="6826361" y="1938734"/>
            <a:ext cx="1873663" cy="369398"/>
          </a:xfrm>
          <a:prstGeom prst="rect">
            <a:avLst/>
          </a:prstGeom>
          <a:solidFill>
            <a:srgbClr val="80000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dirty="0">
                <a:cs typeface="Times New Roman" panose="02020603050405020304" pitchFamily="18" charset="0"/>
              </a:rPr>
              <a:t>TIKRINTI</a:t>
            </a:r>
          </a:p>
        </p:txBody>
      </p:sp>
      <p:sp>
        <p:nvSpPr>
          <p:cNvPr id="2" name="TextBox 1"/>
          <p:cNvSpPr txBox="1"/>
          <p:nvPr/>
        </p:nvSpPr>
        <p:spPr>
          <a:xfrm>
            <a:off x="6667161" y="2368697"/>
            <a:ext cx="2174206" cy="1374735"/>
          </a:xfrm>
          <a:prstGeom prst="rect">
            <a:avLst/>
          </a:prstGeom>
          <a:noFill/>
        </p:spPr>
        <p:txBody>
          <a:bodyPr wrap="square" rtlCol="0">
            <a:spAutoFit/>
          </a:bodyPr>
          <a:lstStyle/>
          <a:p>
            <a:pPr algn="ctr">
              <a:lnSpc>
                <a:spcPts val="2000"/>
              </a:lnSpc>
            </a:pPr>
            <a:r>
              <a:rPr lang="lt-LT" b="1">
                <a:cs typeface="Times New Roman" panose="02020603050405020304" pitchFamily="18" charset="0"/>
              </a:rPr>
              <a:t>Ar žurnalas </a:t>
            </a:r>
            <a:r>
              <a:rPr lang="lt-LT" b="1" u="sng">
                <a:cs typeface="Times New Roman" panose="02020603050405020304" pitchFamily="18" charset="0"/>
              </a:rPr>
              <a:t>nepatenka į </a:t>
            </a:r>
            <a:r>
              <a:rPr lang="lt-LT" b="1">
                <a:cs typeface="Times New Roman" panose="02020603050405020304" pitchFamily="18" charset="0"/>
              </a:rPr>
              <a:t>potencialiai </a:t>
            </a:r>
            <a:r>
              <a:rPr lang="lt-LT" b="1" u="sng">
                <a:cs typeface="Times New Roman" panose="02020603050405020304" pitchFamily="18" charset="0"/>
              </a:rPr>
              <a:t>nepatikimų žurnalų </a:t>
            </a:r>
            <a:r>
              <a:rPr lang="lt-LT" b="1">
                <a:cs typeface="Times New Roman" panose="02020603050405020304" pitchFamily="18" charset="0"/>
              </a:rPr>
              <a:t>ir jų leidėjų </a:t>
            </a:r>
            <a:r>
              <a:rPr lang="lt-LT" b="1" u="sng">
                <a:cs typeface="Times New Roman" panose="02020603050405020304" pitchFamily="18" charset="0"/>
              </a:rPr>
              <a:t>sąrašus</a:t>
            </a:r>
            <a:r>
              <a:rPr lang="lt-LT" b="1">
                <a:cs typeface="Times New Roman" panose="02020603050405020304" pitchFamily="18" charset="0"/>
              </a:rPr>
              <a:t>?</a:t>
            </a:r>
            <a:endParaRPr lang="lt-LT" b="1" dirty="0">
              <a:cs typeface="Times New Roman" panose="02020603050405020304" pitchFamily="18" charset="0"/>
            </a:endParaRPr>
          </a:p>
        </p:txBody>
      </p:sp>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026" y="3616027"/>
            <a:ext cx="2121843" cy="1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p:nvPr/>
        </p:nvPicPr>
        <p:blipFill rotWithShape="1">
          <a:blip r:embed="rId9"/>
          <a:srcRect l="4404" t="16249" r="77198" b="77017"/>
          <a:stretch/>
        </p:blipFill>
        <p:spPr bwMode="auto">
          <a:xfrm>
            <a:off x="4180653" y="3599730"/>
            <a:ext cx="2152096" cy="45989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10"/>
          <a:srcRect t="15937" r="84806" b="72745"/>
          <a:stretch/>
        </p:blipFill>
        <p:spPr bwMode="auto">
          <a:xfrm>
            <a:off x="4508098" y="4853460"/>
            <a:ext cx="1497206" cy="682968"/>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11"/>
          <a:srcRect l="19740" t="16849" r="21294" b="43885"/>
          <a:stretch/>
        </p:blipFill>
        <p:spPr bwMode="auto">
          <a:xfrm>
            <a:off x="6685020" y="3864563"/>
            <a:ext cx="2156347" cy="920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7399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591244" y="1275146"/>
            <a:ext cx="9415347" cy="851995"/>
          </a:xfrm>
        </p:spPr>
        <p:txBody>
          <a:bodyPr/>
          <a:lstStyle/>
          <a:p>
            <a:pPr>
              <a:lnSpc>
                <a:spcPct val="100000"/>
              </a:lnSpc>
            </a:pPr>
            <a:r>
              <a:rPr lang="lt-LT" dirty="0" smtClean="0">
                <a:cs typeface="Times New Roman" panose="02020603050405020304" pitchFamily="18" charset="0"/>
              </a:rPr>
              <a:t>Tai mokslo renginiai, kurie įvyksta, tačiau </a:t>
            </a:r>
            <a:r>
              <a:rPr lang="lt-LT" b="1" dirty="0" smtClean="0">
                <a:solidFill>
                  <a:schemeClr val="accent1">
                    <a:lumMod val="50000"/>
                  </a:schemeClr>
                </a:solidFill>
                <a:cs typeface="Times New Roman" panose="02020603050405020304" pitchFamily="18" charset="0"/>
              </a:rPr>
              <a:t>neatitinka mokslo renginiams keliamų standartų arba neįvyksta </a:t>
            </a:r>
            <a:r>
              <a:rPr lang="lt-LT" dirty="0" smtClean="0">
                <a:cs typeface="Times New Roman" panose="02020603050405020304" pitchFamily="18" charset="0"/>
              </a:rPr>
              <a:t>iš viso. Šiuo metu tokių renginių skaičius netgi viršija kokybiškų mokslo renginių skaičių.</a:t>
            </a:r>
            <a:endParaRPr lang="lt-LT" dirty="0">
              <a:cs typeface="Times New Roman" panose="02020603050405020304" pitchFamily="18" charset="0"/>
            </a:endParaRPr>
          </a:p>
        </p:txBody>
      </p:sp>
      <p:sp>
        <p:nvSpPr>
          <p:cNvPr id="6" name="Text Placeholder 5"/>
          <p:cNvSpPr>
            <a:spLocks noGrp="1"/>
          </p:cNvSpPr>
          <p:nvPr>
            <p:ph type="body" sz="quarter" idx="18"/>
          </p:nvPr>
        </p:nvSpPr>
        <p:spPr>
          <a:xfrm>
            <a:off x="439321" y="600737"/>
            <a:ext cx="10210286" cy="509636"/>
          </a:xfrm>
        </p:spPr>
        <p:txBody>
          <a:bodyPr/>
          <a:lstStyle/>
          <a:p>
            <a:r>
              <a:rPr lang="lt-LT" sz="3200" dirty="0">
                <a:cs typeface="Times New Roman" panose="02020603050405020304" pitchFamily="18" charset="0"/>
              </a:rPr>
              <a:t>Netikri mokslo renginiai: kaip atpažinti</a:t>
            </a:r>
            <a:endParaRPr lang="en-US" sz="3200" dirty="0"/>
          </a:p>
          <a:p>
            <a:endParaRPr lang="lt-LT" sz="3200" dirty="0"/>
          </a:p>
        </p:txBody>
      </p:sp>
      <p:graphicFrame>
        <p:nvGraphicFramePr>
          <p:cNvPr id="8" name="Diagram 7"/>
          <p:cNvGraphicFramePr/>
          <p:nvPr>
            <p:extLst>
              <p:ext uri="{D42A27DB-BD31-4B8C-83A1-F6EECF244321}">
                <p14:modId xmlns:p14="http://schemas.microsoft.com/office/powerpoint/2010/main" val="285001877"/>
              </p:ext>
            </p:extLst>
          </p:nvPr>
        </p:nvGraphicFramePr>
        <p:xfrm>
          <a:off x="1379482" y="1981470"/>
          <a:ext cx="7654983" cy="478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4"/>
          <p:cNvSpPr/>
          <p:nvPr/>
        </p:nvSpPr>
        <p:spPr>
          <a:xfrm>
            <a:off x="4109839" y="2134831"/>
            <a:ext cx="1873663" cy="369398"/>
          </a:xfrm>
          <a:prstGeom prst="rect">
            <a:avLst/>
          </a:prstGeom>
          <a:solidFill>
            <a:schemeClr val="accent1">
              <a:lumMod val="50000"/>
            </a:schemeClr>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dirty="0">
                <a:cs typeface="Times New Roman" panose="02020603050405020304" pitchFamily="18" charset="0"/>
              </a:rPr>
              <a:t>Organizatorius</a:t>
            </a:r>
          </a:p>
        </p:txBody>
      </p:sp>
      <p:sp>
        <p:nvSpPr>
          <p:cNvPr id="10" name="Rounded Rectangle 4"/>
          <p:cNvSpPr/>
          <p:nvPr/>
        </p:nvSpPr>
        <p:spPr>
          <a:xfrm>
            <a:off x="6710034" y="2134831"/>
            <a:ext cx="1873663" cy="369398"/>
          </a:xfrm>
          <a:prstGeom prst="rect">
            <a:avLst/>
          </a:prstGeom>
          <a:solidFill>
            <a:schemeClr val="accent1">
              <a:lumMod val="50000"/>
            </a:schemeClr>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lt-LT" sz="2000" b="1" dirty="0" smtClean="0">
                <a:cs typeface="Times New Roman" panose="02020603050405020304" pitchFamily="18" charset="0"/>
              </a:rPr>
              <a:t>Komunikacija</a:t>
            </a:r>
            <a:endParaRPr lang="lt-LT" sz="2000" b="1" dirty="0">
              <a:cs typeface="Times New Roman" panose="02020603050405020304" pitchFamily="18" charset="0"/>
            </a:endParaRPr>
          </a:p>
        </p:txBody>
      </p:sp>
    </p:spTree>
    <p:extLst>
      <p:ext uri="{BB962C8B-B14F-4D97-AF65-F5344CB8AC3E}">
        <p14:creationId xmlns:p14="http://schemas.microsoft.com/office/powerpoint/2010/main" val="277272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753950" y="5899552"/>
            <a:ext cx="4080444" cy="858755"/>
          </a:xfrm>
        </p:spPr>
        <p:txBody>
          <a:bodyPr/>
          <a:lstStyle/>
          <a:p>
            <a:r>
              <a:rPr lang="en-US" b="1" dirty="0">
                <a:cs typeface="Times New Roman" panose="02020603050405020304" pitchFamily="18" charset="0"/>
              </a:rPr>
              <a:t>The International Academy, Research and Industry Association (IARIA</a:t>
            </a:r>
            <a:r>
              <a:rPr lang="en-US" b="1" dirty="0" smtClean="0">
                <a:cs typeface="Times New Roman" panose="02020603050405020304" pitchFamily="18" charset="0"/>
              </a:rPr>
              <a:t>)</a:t>
            </a:r>
            <a:r>
              <a:rPr lang="lt-LT" b="1" dirty="0" smtClean="0">
                <a:cs typeface="Times New Roman" panose="02020603050405020304" pitchFamily="18" charset="0"/>
              </a:rPr>
              <a:t/>
            </a:r>
            <a:br>
              <a:rPr lang="lt-LT" b="1" dirty="0" smtClean="0">
                <a:cs typeface="Times New Roman" panose="02020603050405020304" pitchFamily="18" charset="0"/>
              </a:rPr>
            </a:br>
            <a:r>
              <a:rPr lang="lt-LT" b="1" u="sng" dirty="0">
                <a:solidFill>
                  <a:schemeClr val="accent1">
                    <a:lumMod val="50000"/>
                  </a:schemeClr>
                </a:solidFill>
                <a:cs typeface="Times New Roman" panose="02020603050405020304" pitchFamily="18" charset="0"/>
              </a:rPr>
              <a:t>https://www.iaria.org</a:t>
            </a:r>
            <a:endParaRPr lang="lt-LT" b="1" dirty="0">
              <a:cs typeface="Times New Roman" panose="02020603050405020304" pitchFamily="18" charset="0"/>
            </a:endParaRPr>
          </a:p>
          <a:p>
            <a:endParaRPr lang="lt-LT" dirty="0"/>
          </a:p>
        </p:txBody>
      </p:sp>
      <p:sp>
        <p:nvSpPr>
          <p:cNvPr id="6" name="Text Placeholder 5"/>
          <p:cNvSpPr>
            <a:spLocks noGrp="1"/>
          </p:cNvSpPr>
          <p:nvPr>
            <p:ph type="body" sz="quarter" idx="18"/>
          </p:nvPr>
        </p:nvSpPr>
        <p:spPr>
          <a:xfrm>
            <a:off x="439321" y="600737"/>
            <a:ext cx="7623302" cy="509636"/>
          </a:xfrm>
        </p:spPr>
        <p:txBody>
          <a:bodyPr/>
          <a:lstStyle/>
          <a:p>
            <a:r>
              <a:rPr lang="lt-LT" sz="3200" dirty="0">
                <a:cs typeface="Times New Roman" panose="02020603050405020304" pitchFamily="18" charset="0"/>
              </a:rPr>
              <a:t>Netikrų mokslo renginių pavyzdžiai</a:t>
            </a:r>
          </a:p>
          <a:p>
            <a:endParaRPr lang="lt-LT" sz="3200" dirty="0"/>
          </a:p>
        </p:txBody>
      </p:sp>
      <p:pic>
        <p:nvPicPr>
          <p:cNvPr id="7" name="Picture 6"/>
          <p:cNvPicPr/>
          <p:nvPr/>
        </p:nvPicPr>
        <p:blipFill rotWithShape="1">
          <a:blip r:embed="rId3"/>
          <a:srcRect l="21028" t="15512" r="21963" b="9413"/>
          <a:stretch/>
        </p:blipFill>
        <p:spPr bwMode="auto">
          <a:xfrm>
            <a:off x="439321" y="1589514"/>
            <a:ext cx="4831309" cy="3574085"/>
          </a:xfrm>
          <a:prstGeom prst="rect">
            <a:avLst/>
          </a:prstGeom>
          <a:ln>
            <a:solidFill>
              <a:schemeClr val="accent1">
                <a:lumMod val="50000"/>
              </a:schemeClr>
            </a:solidFill>
          </a:ln>
          <a:extLst>
            <a:ext uri="{53640926-AAD7-44D8-BBD7-CCE9431645EC}">
              <a14:shadowObscured xmlns:a14="http://schemas.microsoft.com/office/drawing/2010/main"/>
            </a:ext>
          </a:extLst>
        </p:spPr>
      </p:pic>
      <p:pic>
        <p:nvPicPr>
          <p:cNvPr id="8" name="Picture 7"/>
          <p:cNvPicPr/>
          <p:nvPr/>
        </p:nvPicPr>
        <p:blipFill rotWithShape="1">
          <a:blip r:embed="rId4"/>
          <a:srcRect l="13550" t="15512" r="14642" b="5164"/>
          <a:stretch/>
        </p:blipFill>
        <p:spPr bwMode="auto">
          <a:xfrm>
            <a:off x="5109184" y="3063272"/>
            <a:ext cx="5150135" cy="3616994"/>
          </a:xfrm>
          <a:prstGeom prst="rect">
            <a:avLst/>
          </a:prstGeom>
          <a:ln>
            <a:solidFill>
              <a:schemeClr val="accent1">
                <a:lumMod val="50000"/>
              </a:schemeClr>
            </a:solidFill>
          </a:ln>
          <a:extLst>
            <a:ext uri="{53640926-AAD7-44D8-BBD7-CCE9431645EC}">
              <a14:shadowObscured xmlns:a14="http://schemas.microsoft.com/office/drawing/2010/main"/>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432" y="5125735"/>
            <a:ext cx="781348" cy="78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4252" y="1318793"/>
            <a:ext cx="1031414" cy="10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11643" y="2250596"/>
            <a:ext cx="4608045" cy="923330"/>
          </a:xfrm>
          <a:prstGeom prst="rect">
            <a:avLst/>
          </a:prstGeom>
          <a:noFill/>
        </p:spPr>
        <p:txBody>
          <a:bodyPr wrap="square" rtlCol="0">
            <a:spAutoFit/>
          </a:bodyPr>
          <a:lstStyle/>
          <a:p>
            <a:r>
              <a:rPr lang="en-US" b="1" dirty="0">
                <a:cs typeface="Times New Roman" panose="02020603050405020304" pitchFamily="18" charset="0"/>
              </a:rPr>
              <a:t>The World Academy of Science, Engineering and Technology</a:t>
            </a:r>
            <a:r>
              <a:rPr lang="lt-LT" b="1" dirty="0">
                <a:cs typeface="Times New Roman" panose="02020603050405020304" pitchFamily="18" charset="0"/>
              </a:rPr>
              <a:t> (WASET</a:t>
            </a:r>
            <a:r>
              <a:rPr lang="lt-LT" b="1" dirty="0" smtClean="0">
                <a:cs typeface="Times New Roman" panose="02020603050405020304" pitchFamily="18" charset="0"/>
              </a:rPr>
              <a:t>) </a:t>
            </a:r>
            <a:r>
              <a:rPr lang="lt-LT" b="1" u="sng" dirty="0">
                <a:solidFill>
                  <a:schemeClr val="accent1">
                    <a:lumMod val="50000"/>
                  </a:schemeClr>
                </a:solidFill>
                <a:latin typeface="Times New Roman" panose="02020603050405020304" pitchFamily="18" charset="0"/>
                <a:cs typeface="Times New Roman" panose="02020603050405020304" pitchFamily="18" charset="0"/>
              </a:rPr>
              <a:t>https://waset.org</a:t>
            </a:r>
            <a:endParaRPr lang="lt-LT" b="1" dirty="0">
              <a:cs typeface="Times New Roman" panose="02020603050405020304" pitchFamily="18" charset="0"/>
            </a:endParaRPr>
          </a:p>
          <a:p>
            <a:endParaRPr lang="lt-LT" dirty="0"/>
          </a:p>
        </p:txBody>
      </p:sp>
    </p:spTree>
    <p:extLst>
      <p:ext uri="{BB962C8B-B14F-4D97-AF65-F5344CB8AC3E}">
        <p14:creationId xmlns:p14="http://schemas.microsoft.com/office/powerpoint/2010/main" val="158877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88729"/>
            <a:ext cx="9415347" cy="4572329"/>
          </a:xfrm>
        </p:spPr>
        <p:txBody>
          <a:bodyPr/>
          <a:lstStyle/>
          <a:p>
            <a:endParaRPr lang="lt-LT" dirty="0" smtClean="0"/>
          </a:p>
          <a:p>
            <a:pPr algn="ctr"/>
            <a:r>
              <a:rPr lang="lt-LT" b="1" dirty="0">
                <a:cs typeface="Times New Roman" panose="02020603050405020304" pitchFamily="18" charset="0"/>
              </a:rPr>
              <a:t>KTU Biblioteka </a:t>
            </a:r>
          </a:p>
          <a:p>
            <a:pPr algn="ctr"/>
            <a:r>
              <a:rPr lang="lt-LT" b="1" dirty="0">
                <a:cs typeface="Times New Roman" panose="02020603050405020304" pitchFamily="18" charset="0"/>
              </a:rPr>
              <a:t>Mokslinės informacijos skyrius</a:t>
            </a:r>
          </a:p>
          <a:p>
            <a:pPr algn="ctr"/>
            <a:r>
              <a:rPr lang="lt-LT" dirty="0">
                <a:cs typeface="Times New Roman" panose="02020603050405020304" pitchFamily="18" charset="0"/>
              </a:rPr>
              <a:t>+370 37 300 652</a:t>
            </a:r>
          </a:p>
          <a:p>
            <a:pPr algn="ctr"/>
            <a:r>
              <a:rPr lang="lt-LT" dirty="0" err="1">
                <a:cs typeface="Times New Roman" panose="02020603050405020304" pitchFamily="18" charset="0"/>
              </a:rPr>
              <a:t>ieva.ceseviciute</a:t>
            </a:r>
            <a:r>
              <a:rPr lang="en-US" dirty="0">
                <a:cs typeface="Times New Roman" panose="02020603050405020304" pitchFamily="18" charset="0"/>
              </a:rPr>
              <a:t>@</a:t>
            </a:r>
            <a:r>
              <a:rPr lang="en-US" dirty="0" err="1">
                <a:cs typeface="Times New Roman" panose="02020603050405020304" pitchFamily="18" charset="0"/>
              </a:rPr>
              <a:t>ktu.lt</a:t>
            </a:r>
            <a:r>
              <a:rPr lang="lt-LT" dirty="0">
                <a:cs typeface="Times New Roman" panose="02020603050405020304" pitchFamily="18" charset="0"/>
              </a:rPr>
              <a:t> </a:t>
            </a:r>
          </a:p>
          <a:p>
            <a:endParaRPr lang="lt-LT" dirty="0"/>
          </a:p>
        </p:txBody>
      </p:sp>
      <p:sp>
        <p:nvSpPr>
          <p:cNvPr id="6" name="Text Placeholder 5"/>
          <p:cNvSpPr>
            <a:spLocks noGrp="1"/>
          </p:cNvSpPr>
          <p:nvPr>
            <p:ph type="body" sz="quarter" idx="18"/>
          </p:nvPr>
        </p:nvSpPr>
        <p:spPr>
          <a:xfrm>
            <a:off x="518834" y="345919"/>
            <a:ext cx="11153681" cy="509636"/>
          </a:xfrm>
        </p:spPr>
        <p:txBody>
          <a:bodyPr/>
          <a:lstStyle/>
          <a:p>
            <a:r>
              <a:rPr lang="lt-LT" sz="2800" dirty="0">
                <a:cs typeface="Times New Roman" panose="02020603050405020304" pitchFamily="18" charset="0"/>
              </a:rPr>
              <a:t>Pagalba ir individualios konsultacijos žurnalų pasirinkimo ir vertinimo klausimais</a:t>
            </a:r>
          </a:p>
          <a:p>
            <a:endParaRPr lang="lt-LT" sz="3200" dirty="0"/>
          </a:p>
        </p:txBody>
      </p:sp>
      <p:pic>
        <p:nvPicPr>
          <p:cNvPr id="7" name="Picture 2" descr="C:\Users\Ginte\Downloads\fotos mokymams\gabrielle-henderson-HJckKnwCXxQ-unsplash.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55" t="4720" r="18282" b="29683"/>
          <a:stretch/>
        </p:blipFill>
        <p:spPr bwMode="auto">
          <a:xfrm>
            <a:off x="3526967" y="3610665"/>
            <a:ext cx="3697372" cy="238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98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36523" y="6400800"/>
            <a:ext cx="1276350" cy="457200"/>
          </a:xfrm>
          <a:prstGeom prst="rect">
            <a:avLst/>
          </a:prstGeom>
        </p:spPr>
      </p:pic>
      <p:sp>
        <p:nvSpPr>
          <p:cNvPr id="2" name="Teksto vietos rezervavimo ženklas 1">
            <a:extLst>
              <a:ext uri="{FF2B5EF4-FFF2-40B4-BE49-F238E27FC236}">
                <a16:creationId xmlns:a16="http://schemas.microsoft.com/office/drawing/2014/main" id="{771D0AE6-128A-4748-8CD7-041DD8F6FE07}"/>
              </a:ext>
            </a:extLst>
          </p:cNvPr>
          <p:cNvSpPr>
            <a:spLocks noGrp="1"/>
          </p:cNvSpPr>
          <p:nvPr>
            <p:ph type="body" sz="quarter" idx="10"/>
          </p:nvPr>
        </p:nvSpPr>
        <p:spPr/>
        <p:txBody>
          <a:bodyPr/>
          <a:lstStyle/>
          <a:p>
            <a:r>
              <a:rPr lang="lt-LT" dirty="0"/>
              <a:t>Kauno technologijos universiteto biblioteka</a:t>
            </a:r>
          </a:p>
          <a:p>
            <a:r>
              <a:rPr lang="lt-LT" dirty="0" err="1"/>
              <a:t>biblioteka@ktu.lt</a:t>
            </a:r>
            <a:endParaRPr lang="lt-LT" dirty="0"/>
          </a:p>
        </p:txBody>
      </p:sp>
      <p:sp>
        <p:nvSpPr>
          <p:cNvPr id="3" name="Teksto vietos rezervavimo ženklas 2">
            <a:extLst>
              <a:ext uri="{FF2B5EF4-FFF2-40B4-BE49-F238E27FC236}">
                <a16:creationId xmlns:a16="http://schemas.microsoft.com/office/drawing/2014/main" id="{C747217C-D358-4714-8E2E-905EA36C4B9C}"/>
              </a:ext>
            </a:extLst>
          </p:cNvPr>
          <p:cNvSpPr>
            <a:spLocks noGrp="1"/>
          </p:cNvSpPr>
          <p:nvPr>
            <p:ph type="body" sz="quarter" idx="11"/>
          </p:nvPr>
        </p:nvSpPr>
        <p:spPr>
          <a:xfrm>
            <a:off x="740421" y="1837944"/>
            <a:ext cx="8854531" cy="2118834"/>
          </a:xfrm>
        </p:spPr>
        <p:txBody>
          <a:bodyPr/>
          <a:lstStyle/>
          <a:p>
            <a:pPr algn="ctr"/>
            <a:r>
              <a:rPr lang="lt-LT" sz="4800" dirty="0"/>
              <a:t>Kaip pasirinkti mok</a:t>
            </a:r>
            <a:r>
              <a:rPr lang="lt-LT" dirty="0"/>
              <a:t>sl</a:t>
            </a:r>
            <a:r>
              <a:rPr lang="lt-LT" sz="4800" dirty="0"/>
              <a:t>o žurnalą straipsnio </a:t>
            </a:r>
            <a:r>
              <a:rPr lang="lt-LT" sz="4800" dirty="0" smtClean="0"/>
              <a:t>publikavimui</a:t>
            </a:r>
            <a:endParaRPr lang="lt-LT" sz="4800" dirty="0">
              <a:cs typeface="Times New Roman" panose="02020603050405020304" pitchFamily="18" charset="0"/>
            </a:endParaRPr>
          </a:p>
        </p:txBody>
      </p:sp>
    </p:spTree>
    <p:extLst>
      <p:ext uri="{BB962C8B-B14F-4D97-AF65-F5344CB8AC3E}">
        <p14:creationId xmlns:p14="http://schemas.microsoft.com/office/powerpoint/2010/main" val="872808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6596" y="458549"/>
            <a:ext cx="8978606" cy="509636"/>
          </a:xfrm>
        </p:spPr>
        <p:txBody>
          <a:bodyPr/>
          <a:lstStyle/>
          <a:p>
            <a:r>
              <a:rPr lang="lt-LT" sz="3200" dirty="0">
                <a:cs typeface="Times New Roman" panose="02020603050405020304" pitchFamily="18" charset="0"/>
              </a:rPr>
              <a:t>Kodėl svarbu pasirinkti tinkamą žurnalą straipsnio publikavimui</a:t>
            </a:r>
          </a:p>
        </p:txBody>
      </p:sp>
      <p:sp>
        <p:nvSpPr>
          <p:cNvPr id="14" name="TextBox 13"/>
          <p:cNvSpPr txBox="1"/>
          <p:nvPr/>
        </p:nvSpPr>
        <p:spPr>
          <a:xfrm>
            <a:off x="526596" y="1923393"/>
            <a:ext cx="8982914" cy="253402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lt-LT" dirty="0">
                <a:latin typeface="Arial" panose="020B0604020202020204" pitchFamily="34" charset="0"/>
                <a:cs typeface="Arial" panose="020B0604020202020204" pitchFamily="34" charset="0"/>
              </a:rPr>
              <a:t>Mokslinių tyrimų rezultatų publikavimas ir viešinimas tinkamuose leidiniuose būtinas, siekiant atitikti nacionalinių ir tarptautinių mokslinius tyrimus finansuojančių fondų ir organizacijų reikalavimus bei tikintis jų paramos. </a:t>
            </a:r>
          </a:p>
          <a:p>
            <a:pPr marL="285750" indent="-285750">
              <a:lnSpc>
                <a:spcPct val="150000"/>
              </a:lnSpc>
              <a:buFont typeface="Wingdings" panose="05000000000000000000" pitchFamily="2" charset="2"/>
              <a:buChar char="Ø"/>
            </a:pPr>
            <a:r>
              <a:rPr lang="lt-LT" dirty="0">
                <a:latin typeface="Arial" panose="020B0604020202020204" pitchFamily="34" charset="0"/>
                <a:cs typeface="Arial" panose="020B0604020202020204" pitchFamily="34" charset="0"/>
              </a:rPr>
              <a:t>Tinkamai pasirinktas žurnalas, jo turinio kokybė, citavimo rodikliai ir kt. lemia publikacijos rūšį ir vertingumą. Tai turi tiesioginį poveikį autoriaus mokslinei karjerai, įvaizdžiui ir matomumui bei lemia padalinio ir institucijos pripažinimą. </a:t>
            </a:r>
          </a:p>
        </p:txBody>
      </p:sp>
      <p:sp>
        <p:nvSpPr>
          <p:cNvPr id="25" name="Rectangle 24"/>
          <p:cNvSpPr/>
          <p:nvPr/>
        </p:nvSpPr>
        <p:spPr>
          <a:xfrm>
            <a:off x="1548804" y="4827037"/>
            <a:ext cx="7420747" cy="1015663"/>
          </a:xfrm>
          <a:prstGeom prst="rect">
            <a:avLst/>
          </a:prstGeom>
          <a:solidFill>
            <a:schemeClr val="accent1">
              <a:lumMod val="20000"/>
              <a:lumOff val="80000"/>
              <a:alpha val="67000"/>
            </a:schemeClr>
          </a:solidFill>
          <a:ln w="15875">
            <a:solidFill>
              <a:schemeClr val="accent1">
                <a:lumMod val="50000"/>
              </a:schemeClr>
            </a:solidFill>
          </a:ln>
        </p:spPr>
        <p:txBody>
          <a:bodyPr wrap="square">
            <a:spAutoFit/>
          </a:bodyPr>
          <a:lstStyle/>
          <a:p>
            <a:pPr algn="ctr"/>
            <a:r>
              <a:rPr lang="lt-LT" sz="2000" b="1" dirty="0" smtClean="0">
                <a:latin typeface="Arial" panose="020B0604020202020204" pitchFamily="34" charset="0"/>
                <a:cs typeface="Arial" panose="020B0604020202020204" pitchFamily="34" charset="0"/>
              </a:rPr>
              <a:t>Siekiant pasirinkti tinkamą žurnalą publikavimui,</a:t>
            </a:r>
            <a:r>
              <a:rPr lang="lt-LT" sz="2000" b="1" dirty="0" smtClean="0">
                <a:solidFill>
                  <a:schemeClr val="accent1">
                    <a:lumMod val="50000"/>
                  </a:schemeClr>
                </a:solidFill>
                <a:latin typeface="Arial" panose="020B0604020202020204" pitchFamily="34" charset="0"/>
                <a:cs typeface="Arial" panose="020B0604020202020204" pitchFamily="34" charset="0"/>
              </a:rPr>
              <a:t> svarbu </a:t>
            </a:r>
            <a:r>
              <a:rPr lang="lt-LT" sz="2000" b="1" dirty="0">
                <a:solidFill>
                  <a:schemeClr val="accent1">
                    <a:lumMod val="50000"/>
                  </a:schemeClr>
                </a:solidFill>
                <a:latin typeface="Arial" panose="020B0604020202020204" pitchFamily="34" charset="0"/>
                <a:cs typeface="Arial" panose="020B0604020202020204" pitchFamily="34" charset="0"/>
              </a:rPr>
              <a:t>žinoti mokslinių žurnalų atrankos </a:t>
            </a:r>
            <a:r>
              <a:rPr lang="lt-LT" sz="2000" b="1" dirty="0" smtClean="0">
                <a:solidFill>
                  <a:schemeClr val="accent1">
                    <a:lumMod val="50000"/>
                  </a:schemeClr>
                </a:solidFill>
                <a:latin typeface="Arial" panose="020B0604020202020204" pitchFamily="34" charset="0"/>
                <a:cs typeface="Arial" panose="020B0604020202020204" pitchFamily="34" charset="0"/>
              </a:rPr>
              <a:t>kriterijus, jų paieškos galimybes ir kokybės rodiklius.</a:t>
            </a:r>
            <a:endParaRPr lang="lt-LT" sz="2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0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10486182" cy="509636"/>
          </a:xfrm>
        </p:spPr>
        <p:txBody>
          <a:bodyPr/>
          <a:lstStyle/>
          <a:p>
            <a:r>
              <a:rPr lang="lt-LT" sz="3200" dirty="0">
                <a:cs typeface="Times New Roman" panose="02020603050405020304" pitchFamily="18" charset="0"/>
              </a:rPr>
              <a:t>Pagrindiniai  mokslinių žurnalų atrankos kriterijai</a:t>
            </a:r>
          </a:p>
          <a:p>
            <a:endParaRPr lang="lt-LT" sz="3200" dirty="0"/>
          </a:p>
        </p:txBody>
      </p:sp>
      <p:graphicFrame>
        <p:nvGraphicFramePr>
          <p:cNvPr id="7" name="Table 6"/>
          <p:cNvGraphicFramePr>
            <a:graphicFrameLocks noGrp="1"/>
          </p:cNvGraphicFramePr>
          <p:nvPr>
            <p:extLst>
              <p:ext uri="{D42A27DB-BD31-4B8C-83A1-F6EECF244321}">
                <p14:modId xmlns:p14="http://schemas.microsoft.com/office/powerpoint/2010/main" val="1096954707"/>
              </p:ext>
            </p:extLst>
          </p:nvPr>
        </p:nvGraphicFramePr>
        <p:xfrm>
          <a:off x="1173378" y="1999009"/>
          <a:ext cx="8127999" cy="3205480"/>
        </p:xfrm>
        <a:graphic>
          <a:graphicData uri="http://schemas.openxmlformats.org/drawingml/2006/table">
            <a:tbl>
              <a:tblPr firstRow="1" bandRow="1">
                <a:tableStyleId>{EB344D84-9AFB-497E-A393-DC336BA19D2E}</a:tableStyleId>
              </a:tblPr>
              <a:tblGrid>
                <a:gridCol w="2709333">
                  <a:extLst>
                    <a:ext uri="{9D8B030D-6E8A-4147-A177-3AD203B41FA5}">
                      <a16:colId xmlns:a16="http://schemas.microsoft.com/office/drawing/2014/main" val="2280822800"/>
                    </a:ext>
                  </a:extLst>
                </a:gridCol>
                <a:gridCol w="2709333">
                  <a:extLst>
                    <a:ext uri="{9D8B030D-6E8A-4147-A177-3AD203B41FA5}">
                      <a16:colId xmlns:a16="http://schemas.microsoft.com/office/drawing/2014/main" val="1587466748"/>
                    </a:ext>
                  </a:extLst>
                </a:gridCol>
                <a:gridCol w="2709333">
                  <a:extLst>
                    <a:ext uri="{9D8B030D-6E8A-4147-A177-3AD203B41FA5}">
                      <a16:colId xmlns:a16="http://schemas.microsoft.com/office/drawing/2014/main" val="400273746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smtClean="0"/>
                        <a:t>Turinys</a:t>
                      </a:r>
                      <a:endParaRPr lang="lt-LT" sz="1800" dirty="0" smtClean="0">
                        <a:latin typeface="+mn-lt"/>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smtClean="0"/>
                        <a:t>Kokybė</a:t>
                      </a:r>
                      <a:endParaRPr lang="lt-LT" sz="1800" dirty="0" smtClean="0">
                        <a:latin typeface="+mn-lt"/>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dirty="0" smtClean="0"/>
                        <a:t>Matomumas</a:t>
                      </a:r>
                      <a:endParaRPr lang="lt-LT" sz="1800" dirty="0" smtClean="0">
                        <a:latin typeface="+mn-lt"/>
                        <a:cs typeface="Times New Roman" panose="02020603050405020304" pitchFamily="18" charset="0"/>
                      </a:endParaRPr>
                    </a:p>
                  </a:txBody>
                  <a:tcPr/>
                </a:tc>
                <a:extLst>
                  <a:ext uri="{0D108BD9-81ED-4DB2-BD59-A6C34878D82A}">
                    <a16:rowId xmlns:a16="http://schemas.microsoft.com/office/drawing/2014/main" val="3465767899"/>
                  </a:ext>
                </a:extLst>
              </a:tr>
              <a:tr h="370840">
                <a:tc>
                  <a:txBody>
                    <a:bodyPr/>
                    <a:lstStyle/>
                    <a:p>
                      <a:pPr marL="285750" lvl="0" indent="-285750">
                        <a:buFont typeface="Arial" panose="020B0604020202020204" pitchFamily="34" charset="0"/>
                        <a:buChar char="•"/>
                      </a:pPr>
                      <a:r>
                        <a:rPr lang="lt-LT" sz="1800" dirty="0" smtClean="0"/>
                        <a:t>mokslo krypties ir tematikos atitikimas</a:t>
                      </a:r>
                    </a:p>
                    <a:p>
                      <a:pPr marL="285750" lvl="0" indent="-285750">
                        <a:buFont typeface="Arial" panose="020B0604020202020204" pitchFamily="34" charset="0"/>
                        <a:buChar char="•"/>
                      </a:pPr>
                      <a:r>
                        <a:rPr lang="lt-LT" sz="1800" dirty="0" smtClean="0"/>
                        <a:t>straipsnio </a:t>
                      </a:r>
                      <a:r>
                        <a:rPr lang="lt-LT" sz="1800" dirty="0" smtClean="0"/>
                        <a:t>tipas</a:t>
                      </a:r>
                      <a:endParaRPr lang="en-US" sz="1800" dirty="0" smtClean="0"/>
                    </a:p>
                    <a:p>
                      <a:pPr marL="285750" lvl="0" indent="-285750">
                        <a:buFont typeface="Arial" panose="020B0604020202020204" pitchFamily="34" charset="0"/>
                        <a:buChar char="•"/>
                      </a:pPr>
                      <a:r>
                        <a:rPr lang="en-US" sz="1800" dirty="0" smtClean="0"/>
                        <a:t>a</a:t>
                      </a:r>
                      <a:r>
                        <a:rPr lang="lt-LT" sz="1800" dirty="0" err="1" smtClean="0"/>
                        <a:t>uditorija</a:t>
                      </a:r>
                      <a:endParaRPr lang="lt-LT" sz="1800" dirty="0" smtClean="0"/>
                    </a:p>
                    <a:p>
                      <a:endParaRPr lang="lt-LT" dirty="0"/>
                    </a:p>
                  </a:txBody>
                  <a:tcPr/>
                </a:tc>
                <a:tc>
                  <a:txBody>
                    <a:bodyPr/>
                    <a:lstStyle/>
                    <a:p>
                      <a:pPr marL="285750" lvl="0" indent="-285750">
                        <a:buFont typeface="Arial" panose="020B0604020202020204" pitchFamily="34" charset="0"/>
                        <a:buChar char="•"/>
                      </a:pPr>
                      <a:r>
                        <a:rPr lang="lt-LT" sz="1800" dirty="0" smtClean="0"/>
                        <a:t>recenzavimo procesas ir redkolegija </a:t>
                      </a:r>
                    </a:p>
                    <a:p>
                      <a:pPr marL="285750" lvl="0" indent="-285750">
                        <a:buFont typeface="Arial" panose="020B0604020202020204" pitchFamily="34" charset="0"/>
                        <a:buChar char="•"/>
                      </a:pPr>
                      <a:r>
                        <a:rPr lang="lt-LT" sz="1800" dirty="0" smtClean="0"/>
                        <a:t>indeksavimas duomenų bazėse</a:t>
                      </a:r>
                    </a:p>
                    <a:p>
                      <a:pPr marL="285750" lvl="0" indent="-285750">
                        <a:buFont typeface="Arial" panose="020B0604020202020204" pitchFamily="34" charset="0"/>
                        <a:buChar char="•"/>
                      </a:pPr>
                      <a:r>
                        <a:rPr lang="lt-LT" sz="1800" dirty="0" smtClean="0"/>
                        <a:t>tarptautinis pripažinimas </a:t>
                      </a:r>
                    </a:p>
                    <a:p>
                      <a:pPr marL="285750" lvl="0" indent="-285750">
                        <a:buFont typeface="Arial" panose="020B0604020202020204" pitchFamily="34" charset="0"/>
                        <a:buChar char="•"/>
                      </a:pPr>
                      <a:r>
                        <a:rPr lang="lt-LT" sz="1800" dirty="0" err="1" smtClean="0"/>
                        <a:t>cituojamumo</a:t>
                      </a:r>
                      <a:r>
                        <a:rPr lang="lt-LT" sz="1800" dirty="0" smtClean="0"/>
                        <a:t> </a:t>
                      </a:r>
                      <a:r>
                        <a:rPr lang="lt-LT" sz="1800" dirty="0" smtClean="0"/>
                        <a:t>rodiklis</a:t>
                      </a:r>
                      <a:endParaRPr lang="en-US" sz="1800" dirty="0" smtClean="0"/>
                    </a:p>
                    <a:p>
                      <a:pPr marL="285750" lvl="0" indent="-285750">
                        <a:buFont typeface="Arial" panose="020B0604020202020204" pitchFamily="34" charset="0"/>
                        <a:buChar char="•"/>
                      </a:pPr>
                      <a:r>
                        <a:rPr lang="lt-LT" sz="1800" dirty="0" smtClean="0"/>
                        <a:t>reitingas </a:t>
                      </a:r>
                      <a:r>
                        <a:rPr lang="lt-LT" sz="1800" dirty="0" smtClean="0"/>
                        <a:t>mokslo kategorijoje </a:t>
                      </a:r>
                    </a:p>
                    <a:p>
                      <a:endParaRPr lang="lt-LT" dirty="0"/>
                    </a:p>
                  </a:txBody>
                  <a:tcPr/>
                </a:tc>
                <a:tc>
                  <a:txBody>
                    <a:bodyPr/>
                    <a:lstStyle/>
                    <a:p>
                      <a:pPr marL="285750" lvl="0" indent="-285750">
                        <a:buFont typeface="Arial" panose="020B0604020202020204" pitchFamily="34" charset="0"/>
                        <a:buChar char="•"/>
                      </a:pPr>
                      <a:r>
                        <a:rPr lang="lt-LT" sz="1800" dirty="0" smtClean="0"/>
                        <a:t>skaitytojų auditorijos dydis</a:t>
                      </a:r>
                    </a:p>
                    <a:p>
                      <a:pPr marL="285750" lvl="0" indent="-285750">
                        <a:buFont typeface="Arial" panose="020B0604020202020204" pitchFamily="34" charset="0"/>
                        <a:buChar char="•"/>
                      </a:pPr>
                      <a:r>
                        <a:rPr lang="lt-LT" sz="1800" dirty="0" smtClean="0"/>
                        <a:t>atviroji prieiga (</a:t>
                      </a:r>
                      <a:r>
                        <a:rPr lang="lt-LT" sz="1800" dirty="0" err="1" smtClean="0"/>
                        <a:t>Open</a:t>
                      </a:r>
                      <a:r>
                        <a:rPr lang="lt-LT" sz="1800" dirty="0" smtClean="0"/>
                        <a:t> Access)</a:t>
                      </a:r>
                    </a:p>
                    <a:p>
                      <a:pPr marL="285750" lvl="0" indent="-285750">
                        <a:buFont typeface="Arial" panose="020B0604020202020204" pitchFamily="34" charset="0"/>
                        <a:buChar char="•"/>
                      </a:pPr>
                      <a:r>
                        <a:rPr lang="lt-LT" sz="1800" dirty="0" smtClean="0"/>
                        <a:t>periodiškumas</a:t>
                      </a:r>
                    </a:p>
                    <a:p>
                      <a:pPr marL="285750" lvl="0" indent="-285750">
                        <a:buFont typeface="Arial" panose="020B0604020202020204" pitchFamily="34" charset="0"/>
                        <a:buChar char="•"/>
                      </a:pPr>
                      <a:r>
                        <a:rPr lang="lt-LT" sz="1800" dirty="0" smtClean="0"/>
                        <a:t>publikavimo proceso trukmė</a:t>
                      </a:r>
                      <a:endParaRPr lang="lt-LT" sz="1800" dirty="0" smtClean="0">
                        <a:latin typeface="+mn-lt"/>
                        <a:cs typeface="Times New Roman" panose="02020603050405020304" pitchFamily="18" charset="0"/>
                      </a:endParaRPr>
                    </a:p>
                  </a:txBody>
                  <a:tcPr/>
                </a:tc>
                <a:extLst>
                  <a:ext uri="{0D108BD9-81ED-4DB2-BD59-A6C34878D82A}">
                    <a16:rowId xmlns:a16="http://schemas.microsoft.com/office/drawing/2014/main" val="4116097872"/>
                  </a:ext>
                </a:extLst>
              </a:tr>
            </a:tbl>
          </a:graphicData>
        </a:graphic>
      </p:graphicFrame>
    </p:spTree>
    <p:extLst>
      <p:ext uri="{BB962C8B-B14F-4D97-AF65-F5344CB8AC3E}">
        <p14:creationId xmlns:p14="http://schemas.microsoft.com/office/powerpoint/2010/main" val="170326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1425625" y="1604623"/>
            <a:ext cx="8681290" cy="4572329"/>
          </a:xfrm>
        </p:spPr>
        <p:txBody>
          <a:bodyPr/>
          <a:lstStyle/>
          <a:p>
            <a:r>
              <a:rPr lang="lt-LT" sz="1800" dirty="0">
                <a:cs typeface="Times New Roman" panose="02020603050405020304" pitchFamily="18" charset="0"/>
              </a:rPr>
              <a:t>Remiantis „Kasmetinio universitetų ir mokslinių tyrimų institutų mokslinių tyrimų ir eksperimentinės plėtros, meno veiklos vertinimo aprašu“ (LR Švietimo, mokslo ir sporto ministro 2021 m. rugsėjo 2 d. įsakymas Nr. V-1593), „</a:t>
            </a:r>
            <a:r>
              <a:rPr lang="lt-LT" sz="1800" dirty="0"/>
              <a:t>tarptautiniai žurnalai yra </a:t>
            </a:r>
            <a:r>
              <a:rPr lang="lt-LT" sz="1800" dirty="0" err="1"/>
              <a:t>Clarivate</a:t>
            </a:r>
            <a:r>
              <a:rPr lang="lt-LT" sz="1800" dirty="0"/>
              <a:t> Analytics </a:t>
            </a:r>
            <a:r>
              <a:rPr lang="lt-LT" sz="1800" dirty="0" err="1"/>
              <a:t>Web</a:t>
            </a:r>
            <a:r>
              <a:rPr lang="lt-LT" sz="1800" dirty="0"/>
              <a:t> </a:t>
            </a:r>
            <a:r>
              <a:rPr lang="lt-LT" sz="1800" dirty="0" err="1"/>
              <a:t>of</a:t>
            </a:r>
            <a:r>
              <a:rPr lang="lt-LT" sz="1800" dirty="0"/>
              <a:t> </a:t>
            </a:r>
            <a:r>
              <a:rPr lang="lt-LT" sz="1800" dirty="0" err="1"/>
              <a:t>Science</a:t>
            </a:r>
            <a:r>
              <a:rPr lang="lt-LT" sz="1800" dirty="0"/>
              <a:t> ir (ar) </a:t>
            </a:r>
            <a:r>
              <a:rPr lang="lt-LT" sz="1800" dirty="0" err="1"/>
              <a:t>Elsevier</a:t>
            </a:r>
            <a:r>
              <a:rPr lang="lt-LT" sz="1800" dirty="0"/>
              <a:t> </a:t>
            </a:r>
            <a:r>
              <a:rPr lang="lt-LT" sz="1800" dirty="0" err="1"/>
              <a:t>Scopus</a:t>
            </a:r>
            <a:r>
              <a:rPr lang="lt-LT" sz="1800" dirty="0"/>
              <a:t> duomenų bazėse referuojami žurnalai ir iki 2026 metų (įskaitytinai) Lietuvoje išleisti recenzuojami leidiniai, kuriuose per paskutinius trejus metus paskelbtuose mokslo straipsniuose užsienio autorių </a:t>
            </a:r>
            <a:r>
              <a:rPr lang="lt-LT" sz="1800" dirty="0" err="1"/>
              <a:t>prieskyrų</a:t>
            </a:r>
            <a:r>
              <a:rPr lang="lt-LT" sz="1800" dirty="0"/>
              <a:t> svoris yra didesnis nei ketvirtadalis visų autorių </a:t>
            </a:r>
            <a:r>
              <a:rPr lang="lt-LT" sz="1800" dirty="0" err="1"/>
              <a:t>prieskyrų</a:t>
            </a:r>
            <a:r>
              <a:rPr lang="lt-LT" sz="1800" dirty="0"/>
              <a:t> svorio</a:t>
            </a:r>
            <a:r>
              <a:rPr lang="lt-LT" sz="1800" dirty="0">
                <a:cs typeface="Times New Roman" panose="02020603050405020304" pitchFamily="18" charset="0"/>
              </a:rPr>
              <a:t>“. </a:t>
            </a:r>
          </a:p>
          <a:p>
            <a:endParaRPr lang="lt-LT" sz="1800" dirty="0"/>
          </a:p>
        </p:txBody>
      </p:sp>
      <p:sp>
        <p:nvSpPr>
          <p:cNvPr id="6" name="Text Placeholder 5"/>
          <p:cNvSpPr>
            <a:spLocks noGrp="1"/>
          </p:cNvSpPr>
          <p:nvPr>
            <p:ph type="body" sz="quarter" idx="18"/>
          </p:nvPr>
        </p:nvSpPr>
        <p:spPr>
          <a:xfrm>
            <a:off x="439321" y="600737"/>
            <a:ext cx="10872438" cy="509636"/>
          </a:xfrm>
        </p:spPr>
        <p:txBody>
          <a:bodyPr/>
          <a:lstStyle/>
          <a:p>
            <a:r>
              <a:rPr lang="lt-LT" sz="3200" dirty="0" smtClean="0">
                <a:cs typeface="Times New Roman" panose="02020603050405020304" pitchFamily="18" charset="0"/>
              </a:rPr>
              <a:t>Teisinis</a:t>
            </a:r>
            <a:r>
              <a:rPr lang="en-US" sz="3200" dirty="0" smtClean="0">
                <a:cs typeface="Times New Roman" panose="02020603050405020304" pitchFamily="18" charset="0"/>
              </a:rPr>
              <a:t> </a:t>
            </a:r>
            <a:r>
              <a:rPr lang="en-US" sz="3200" dirty="0" err="1" smtClean="0">
                <a:cs typeface="Times New Roman" panose="02020603050405020304" pitchFamily="18" charset="0"/>
              </a:rPr>
              <a:t>reglamentavimas</a:t>
            </a:r>
            <a:endParaRPr lang="lt-LT" sz="3200" dirty="0"/>
          </a:p>
        </p:txBody>
      </p:sp>
      <p:sp>
        <p:nvSpPr>
          <p:cNvPr id="7" name="Rectangle 6"/>
          <p:cNvSpPr/>
          <p:nvPr/>
        </p:nvSpPr>
        <p:spPr>
          <a:xfrm>
            <a:off x="1733769" y="4514544"/>
            <a:ext cx="7070329" cy="1477328"/>
          </a:xfrm>
          <a:prstGeom prst="rect">
            <a:avLst/>
          </a:prstGeom>
          <a:solidFill>
            <a:schemeClr val="accent1">
              <a:lumMod val="20000"/>
              <a:lumOff val="80000"/>
            </a:schemeClr>
          </a:solidFill>
          <a:ln w="15875">
            <a:solidFill>
              <a:schemeClr val="accent1">
                <a:lumMod val="50000"/>
              </a:schemeClr>
            </a:solidFill>
          </a:ln>
        </p:spPr>
        <p:txBody>
          <a:bodyPr wrap="square">
            <a:spAutoFit/>
          </a:bodyPr>
          <a:lstStyle/>
          <a:p>
            <a:pPr algn="ctr"/>
            <a:r>
              <a:rPr lang="lt-LT" b="1" dirty="0" smtClean="0">
                <a:cs typeface="Times New Roman" panose="02020603050405020304" pitchFamily="18" charset="0"/>
              </a:rPr>
              <a:t>Mokslininkai </a:t>
            </a:r>
            <a:r>
              <a:rPr lang="lt-LT" b="1" dirty="0">
                <a:cs typeface="Times New Roman" panose="02020603050405020304" pitchFamily="18" charset="0"/>
              </a:rPr>
              <a:t>ir institucijos vertinami, remiantis </a:t>
            </a:r>
            <a:r>
              <a:rPr lang="lt-LT" b="1" i="1" dirty="0" smtClean="0">
                <a:solidFill>
                  <a:schemeClr val="accent1">
                    <a:lumMod val="50000"/>
                  </a:schemeClr>
                </a:solidFill>
                <a:cs typeface="Times New Roman" panose="02020603050405020304" pitchFamily="18" charset="0"/>
              </a:rPr>
              <a:t>Clarivate Analytics </a:t>
            </a:r>
            <a:r>
              <a:rPr lang="lt-LT" b="1" dirty="0" smtClean="0">
                <a:solidFill>
                  <a:schemeClr val="accent1">
                    <a:lumMod val="50000"/>
                  </a:schemeClr>
                </a:solidFill>
                <a:cs typeface="Times New Roman" panose="02020603050405020304" pitchFamily="18" charset="0"/>
              </a:rPr>
              <a:t>(</a:t>
            </a:r>
            <a:r>
              <a:rPr lang="lt-LT" b="1" i="1" dirty="0" smtClean="0">
                <a:solidFill>
                  <a:schemeClr val="accent1">
                    <a:lumMod val="50000"/>
                  </a:schemeClr>
                </a:solidFill>
                <a:cs typeface="Times New Roman" panose="02020603050405020304" pitchFamily="18" charset="0"/>
              </a:rPr>
              <a:t>Web</a:t>
            </a:r>
            <a:r>
              <a:rPr lang="lt-LT" b="1" dirty="0" smtClean="0">
                <a:solidFill>
                  <a:schemeClr val="accent1">
                    <a:lumMod val="50000"/>
                  </a:schemeClr>
                </a:solidFill>
                <a:cs typeface="Times New Roman" panose="02020603050405020304" pitchFamily="18" charset="0"/>
              </a:rPr>
              <a:t> </a:t>
            </a:r>
            <a:r>
              <a:rPr lang="lt-LT" b="1" i="1" dirty="0">
                <a:solidFill>
                  <a:schemeClr val="accent1">
                    <a:lumMod val="50000"/>
                  </a:schemeClr>
                </a:solidFill>
                <a:cs typeface="Times New Roman" panose="02020603050405020304" pitchFamily="18" charset="0"/>
              </a:rPr>
              <a:t>of </a:t>
            </a:r>
            <a:r>
              <a:rPr lang="lt-LT" b="1" i="1" dirty="0" smtClean="0">
                <a:solidFill>
                  <a:schemeClr val="accent1">
                    <a:lumMod val="50000"/>
                  </a:schemeClr>
                </a:solidFill>
                <a:cs typeface="Times New Roman" panose="02020603050405020304" pitchFamily="18" charset="0"/>
              </a:rPr>
              <a:t>Science</a:t>
            </a:r>
            <a:r>
              <a:rPr lang="lt-LT" b="1" dirty="0" smtClean="0">
                <a:cs typeface="Times New Roman" panose="02020603050405020304" pitchFamily="18" charset="0"/>
              </a:rPr>
              <a:t>) </a:t>
            </a:r>
            <a:r>
              <a:rPr lang="lt-LT" b="1" dirty="0">
                <a:cs typeface="Times New Roman" panose="02020603050405020304" pitchFamily="18" charset="0"/>
              </a:rPr>
              <a:t>ir </a:t>
            </a:r>
            <a:r>
              <a:rPr lang="lt-LT" b="1" i="1" dirty="0">
                <a:solidFill>
                  <a:schemeClr val="accent1">
                    <a:lumMod val="50000"/>
                  </a:schemeClr>
                </a:solidFill>
                <a:cs typeface="Times New Roman" panose="02020603050405020304" pitchFamily="18" charset="0"/>
              </a:rPr>
              <a:t>Scopus</a:t>
            </a:r>
            <a:r>
              <a:rPr lang="lt-LT" b="1" dirty="0">
                <a:solidFill>
                  <a:schemeClr val="accent1">
                    <a:lumMod val="50000"/>
                  </a:schemeClr>
                </a:solidFill>
                <a:cs typeface="Times New Roman" panose="02020603050405020304" pitchFamily="18" charset="0"/>
              </a:rPr>
              <a:t> duomenų bazių </a:t>
            </a:r>
            <a:r>
              <a:rPr lang="lt-LT" b="1" dirty="0">
                <a:cs typeface="Times New Roman" panose="02020603050405020304" pitchFamily="18" charset="0"/>
              </a:rPr>
              <a:t>citavimais</a:t>
            </a:r>
            <a:r>
              <a:rPr lang="lt-LT" b="1" dirty="0" smtClean="0">
                <a:cs typeface="Times New Roman" panose="02020603050405020304" pitchFamily="18" charset="0"/>
              </a:rPr>
              <a:t>, todėl siekiant reikšmingų mokslinių įvertinimų, </a:t>
            </a:r>
            <a:r>
              <a:rPr lang="lt-LT" b="1" dirty="0" smtClean="0">
                <a:solidFill>
                  <a:schemeClr val="accent1">
                    <a:lumMod val="50000"/>
                  </a:schemeClr>
                </a:solidFill>
                <a:cs typeface="Times New Roman" panose="02020603050405020304" pitchFamily="18" charset="0"/>
              </a:rPr>
              <a:t>žurnalų publikavimui paiešką </a:t>
            </a:r>
            <a:r>
              <a:rPr lang="lt-LT" b="1" dirty="0" smtClean="0">
                <a:cs typeface="Times New Roman" panose="02020603050405020304" pitchFamily="18" charset="0"/>
              </a:rPr>
              <a:t>reikėtų </a:t>
            </a:r>
            <a:r>
              <a:rPr lang="lt-LT" b="1" dirty="0" smtClean="0">
                <a:solidFill>
                  <a:schemeClr val="accent1">
                    <a:lumMod val="50000"/>
                  </a:schemeClr>
                </a:solidFill>
                <a:cs typeface="Times New Roman" panose="02020603050405020304" pitchFamily="18" charset="0"/>
              </a:rPr>
              <a:t>pradėti </a:t>
            </a:r>
            <a:r>
              <a:rPr lang="lt-LT" b="1" dirty="0" smtClean="0">
                <a:cs typeface="Times New Roman" panose="02020603050405020304" pitchFamily="18" charset="0"/>
              </a:rPr>
              <a:t>nuo </a:t>
            </a:r>
            <a:r>
              <a:rPr lang="lt-LT" b="1" dirty="0" smtClean="0">
                <a:solidFill>
                  <a:schemeClr val="accent1">
                    <a:lumMod val="50000"/>
                  </a:schemeClr>
                </a:solidFill>
                <a:cs typeface="Times New Roman" panose="02020603050405020304" pitchFamily="18" charset="0"/>
              </a:rPr>
              <a:t>šiose duomenų bazėse </a:t>
            </a:r>
            <a:r>
              <a:rPr lang="lt-LT" b="1" dirty="0" smtClean="0">
                <a:cs typeface="Times New Roman" panose="02020603050405020304" pitchFamily="18" charset="0"/>
              </a:rPr>
              <a:t>indeksuojamų ir aukštus cituojamumo rodiklius turinčių žurnalų. </a:t>
            </a:r>
            <a:endParaRPr lang="lt-LT" b="1" dirty="0">
              <a:cs typeface="Times New Roman" panose="02020603050405020304" pitchFamily="18" charset="0"/>
            </a:endParaRPr>
          </a:p>
        </p:txBody>
      </p:sp>
    </p:spTree>
    <p:extLst>
      <p:ext uri="{BB962C8B-B14F-4D97-AF65-F5344CB8AC3E}">
        <p14:creationId xmlns:p14="http://schemas.microsoft.com/office/powerpoint/2010/main" val="249544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88729"/>
            <a:ext cx="9415347" cy="4572329"/>
          </a:xfrm>
        </p:spPr>
        <p:txBody>
          <a:bodyPr/>
          <a:lstStyle/>
          <a:p>
            <a:r>
              <a:rPr lang="lt-LT" b="1" i="1" dirty="0" err="1">
                <a:solidFill>
                  <a:schemeClr val="accent1">
                    <a:lumMod val="50000"/>
                  </a:schemeClr>
                </a:solidFill>
                <a:cs typeface="Times New Roman" panose="02020603050405020304" pitchFamily="18" charset="0"/>
              </a:rPr>
              <a:t>Clarivate</a:t>
            </a:r>
            <a:r>
              <a:rPr lang="lt-LT" b="1" i="1" dirty="0">
                <a:solidFill>
                  <a:schemeClr val="accent1">
                    <a:lumMod val="50000"/>
                  </a:schemeClr>
                </a:solidFill>
                <a:cs typeface="Times New Roman" panose="02020603050405020304" pitchFamily="18" charset="0"/>
              </a:rPr>
              <a:t> Analytics </a:t>
            </a:r>
            <a:r>
              <a:rPr lang="lt-LT" b="1" i="1" dirty="0" err="1">
                <a:solidFill>
                  <a:schemeClr val="accent1">
                    <a:lumMod val="50000"/>
                  </a:schemeClr>
                </a:solidFill>
                <a:cs typeface="Times New Roman" panose="02020603050405020304" pitchFamily="18" charset="0"/>
              </a:rPr>
              <a:t>Web</a:t>
            </a:r>
            <a:r>
              <a:rPr lang="lt-LT" b="1" i="1" dirty="0">
                <a:solidFill>
                  <a:schemeClr val="accent1">
                    <a:lumMod val="50000"/>
                  </a:schemeClr>
                </a:solidFill>
                <a:cs typeface="Times New Roman" panose="02020603050405020304" pitchFamily="18" charset="0"/>
              </a:rPr>
              <a:t> </a:t>
            </a:r>
            <a:r>
              <a:rPr lang="lt-LT" b="1" i="1" dirty="0" err="1">
                <a:solidFill>
                  <a:schemeClr val="accent1">
                    <a:lumMod val="50000"/>
                  </a:schemeClr>
                </a:solidFill>
                <a:cs typeface="Times New Roman" panose="02020603050405020304" pitchFamily="18" charset="0"/>
              </a:rPr>
              <a:t>of</a:t>
            </a:r>
            <a:r>
              <a:rPr lang="lt-LT" b="1" i="1" dirty="0">
                <a:solidFill>
                  <a:schemeClr val="accent1">
                    <a:lumMod val="50000"/>
                  </a:schemeClr>
                </a:solidFill>
                <a:cs typeface="Times New Roman" panose="02020603050405020304" pitchFamily="18" charset="0"/>
              </a:rPr>
              <a:t> </a:t>
            </a:r>
            <a:r>
              <a:rPr lang="lt-LT" b="1" i="1" dirty="0" err="1">
                <a:solidFill>
                  <a:schemeClr val="accent1">
                    <a:lumMod val="50000"/>
                  </a:schemeClr>
                </a:solidFill>
                <a:cs typeface="Times New Roman" panose="02020603050405020304" pitchFamily="18" charset="0"/>
              </a:rPr>
              <a:t>Science</a:t>
            </a:r>
            <a:r>
              <a:rPr lang="lt-LT" b="1" i="1" dirty="0">
                <a:solidFill>
                  <a:schemeClr val="accent1">
                    <a:lumMod val="50000"/>
                  </a:schemeClr>
                </a:solidFill>
                <a:cs typeface="Times New Roman" panose="02020603050405020304" pitchFamily="18" charset="0"/>
              </a:rPr>
              <a:t> </a:t>
            </a:r>
            <a:r>
              <a:rPr lang="lt-LT" b="1" dirty="0">
                <a:solidFill>
                  <a:schemeClr val="accent1">
                    <a:lumMod val="50000"/>
                  </a:schemeClr>
                </a:solidFill>
                <a:cs typeface="Times New Roman" panose="02020603050405020304" pitchFamily="18" charset="0"/>
              </a:rPr>
              <a:t>(</a:t>
            </a:r>
            <a:r>
              <a:rPr lang="lt-LT" b="1" i="1" dirty="0">
                <a:solidFill>
                  <a:schemeClr val="accent1">
                    <a:lumMod val="50000"/>
                  </a:schemeClr>
                </a:solidFill>
                <a:cs typeface="Times New Roman" panose="02020603050405020304" pitchFamily="18" charset="0"/>
              </a:rPr>
              <a:t>CA </a:t>
            </a:r>
            <a:r>
              <a:rPr lang="lt-LT" b="1" i="1" dirty="0" err="1">
                <a:solidFill>
                  <a:schemeClr val="accent1">
                    <a:lumMod val="50000"/>
                  </a:schemeClr>
                </a:solidFill>
                <a:cs typeface="Times New Roman" panose="02020603050405020304" pitchFamily="18" charset="0"/>
              </a:rPr>
              <a:t>WoS</a:t>
            </a:r>
            <a:r>
              <a:rPr lang="lt-LT" b="1" dirty="0">
                <a:solidFill>
                  <a:schemeClr val="accent1">
                    <a:lumMod val="50000"/>
                  </a:schemeClr>
                </a:solidFill>
                <a:cs typeface="Times New Roman" panose="02020603050405020304" pitchFamily="18" charset="0"/>
              </a:rPr>
              <a:t>) </a:t>
            </a:r>
            <a:r>
              <a:rPr lang="lt-LT" dirty="0">
                <a:cs typeface="Times New Roman" panose="02020603050405020304" pitchFamily="18" charset="0"/>
              </a:rPr>
              <a:t>– visų mokslo sričių bibliografinė citavimo informacijos duomenų bazė, kurioje indeksuojami tik aukštus mokslo vertinimo kriterijus atitinkantys žurnalai, o taip pat pateikiami autorių, publikacijų, žurnalų </a:t>
            </a:r>
            <a:r>
              <a:rPr lang="lt-LT" dirty="0" err="1">
                <a:cs typeface="Times New Roman" panose="02020603050405020304" pitchFamily="18" charset="0"/>
              </a:rPr>
              <a:t>cituojamumo</a:t>
            </a:r>
            <a:r>
              <a:rPr lang="lt-LT" dirty="0">
                <a:cs typeface="Times New Roman" panose="02020603050405020304" pitchFamily="18" charset="0"/>
              </a:rPr>
              <a:t> rodikliai. </a:t>
            </a:r>
          </a:p>
          <a:p>
            <a:endParaRPr lang="lt-LT" dirty="0"/>
          </a:p>
        </p:txBody>
      </p:sp>
      <p:sp>
        <p:nvSpPr>
          <p:cNvPr id="6" name="Text Placeholder 5"/>
          <p:cNvSpPr>
            <a:spLocks noGrp="1"/>
          </p:cNvSpPr>
          <p:nvPr>
            <p:ph type="body" sz="quarter" idx="18"/>
          </p:nvPr>
        </p:nvSpPr>
        <p:spPr>
          <a:xfrm>
            <a:off x="494500" y="238130"/>
            <a:ext cx="11156217" cy="509636"/>
          </a:xfrm>
        </p:spPr>
        <p:txBody>
          <a:bodyPr/>
          <a:lstStyle/>
          <a:p>
            <a:r>
              <a:rPr lang="lt-LT" sz="3200" dirty="0">
                <a:cs typeface="Times New Roman" panose="02020603050405020304" pitchFamily="18" charset="0"/>
              </a:rPr>
              <a:t>Mokslo vertinimo ir mokslinių žurnalų duomenų bazė: </a:t>
            </a:r>
            <a:r>
              <a:rPr lang="en-US" sz="3200" i="1" dirty="0" err="1">
                <a:cs typeface="Times New Roman" panose="02020603050405020304" pitchFamily="18" charset="0"/>
              </a:rPr>
              <a:t>Clarivate</a:t>
            </a:r>
            <a:r>
              <a:rPr lang="en-US" sz="3200" i="1" dirty="0">
                <a:cs typeface="Times New Roman" panose="02020603050405020304" pitchFamily="18" charset="0"/>
              </a:rPr>
              <a:t> Analytics Web of Science</a:t>
            </a:r>
          </a:p>
          <a:p>
            <a:endParaRPr lang="lt-LT" sz="3200" dirty="0"/>
          </a:p>
        </p:txBody>
      </p:sp>
      <p:pic>
        <p:nvPicPr>
          <p:cNvPr id="7" name="Picture 6" descr="C:\Users\Ginte\Desktop\index.png"/>
          <p:cNvPicPr/>
          <p:nvPr/>
        </p:nvPicPr>
        <p:blipFill>
          <a:blip r:embed="rId3">
            <a:extLst>
              <a:ext uri="{28A0092B-C50C-407E-A947-70E740481C1C}">
                <a14:useLocalDpi xmlns:a14="http://schemas.microsoft.com/office/drawing/2010/main" val="0"/>
              </a:ext>
            </a:extLst>
          </a:blip>
          <a:srcRect/>
          <a:stretch>
            <a:fillRect/>
          </a:stretch>
        </p:blipFill>
        <p:spPr bwMode="auto">
          <a:xfrm>
            <a:off x="8011042" y="2461348"/>
            <a:ext cx="1637733" cy="747368"/>
          </a:xfrm>
          <a:prstGeom prst="rect">
            <a:avLst/>
          </a:prstGeom>
          <a:noFill/>
          <a:ln>
            <a:noFill/>
          </a:ln>
        </p:spPr>
      </p:pic>
      <p:pic>
        <p:nvPicPr>
          <p:cNvPr id="8" name="Picture 7" descr="C:\Users\Ginte\Desktop\WS_logo_RGB_colour.88057fdbdef0d2ef57c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3711" y="2437464"/>
            <a:ext cx="1441614" cy="795135"/>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3633045018"/>
              </p:ext>
            </p:extLst>
          </p:nvPr>
        </p:nvGraphicFramePr>
        <p:xfrm>
          <a:off x="570615" y="3208716"/>
          <a:ext cx="8128000" cy="3173637"/>
        </p:xfrm>
        <a:graphic>
          <a:graphicData uri="http://schemas.openxmlformats.org/drawingml/2006/table">
            <a:tbl>
              <a:tblPr firstRow="1" bandRow="1">
                <a:tableStyleId>{0505E3EF-67EA-436B-97B2-0124C06EBD24}</a:tableStyleId>
              </a:tblPr>
              <a:tblGrid>
                <a:gridCol w="8128000">
                  <a:extLst>
                    <a:ext uri="{9D8B030D-6E8A-4147-A177-3AD203B41FA5}">
                      <a16:colId xmlns:a16="http://schemas.microsoft.com/office/drawing/2014/main" val="445739609"/>
                    </a:ext>
                  </a:extLst>
                </a:gridCol>
              </a:tblGrid>
              <a:tr h="4863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i="1" dirty="0" err="1" smtClean="0">
                          <a:latin typeface="Arial" panose="020B0604020202020204" pitchFamily="34" charset="0"/>
                          <a:cs typeface="Arial" panose="020B0604020202020204" pitchFamily="34" charset="0"/>
                        </a:rPr>
                        <a:t>Master</a:t>
                      </a:r>
                      <a:r>
                        <a:rPr lang="lt-LT" sz="1400" i="1" dirty="0" smtClean="0">
                          <a:latin typeface="Arial" panose="020B0604020202020204" pitchFamily="34" charset="0"/>
                          <a:cs typeface="Arial" panose="020B0604020202020204" pitchFamily="34" charset="0"/>
                        </a:rPr>
                        <a:t> </a:t>
                      </a:r>
                      <a:r>
                        <a:rPr lang="lt-LT" sz="1400" i="1" dirty="0" err="1" smtClean="0">
                          <a:latin typeface="Arial" panose="020B0604020202020204" pitchFamily="34" charset="0"/>
                          <a:cs typeface="Arial" panose="020B0604020202020204" pitchFamily="34" charset="0"/>
                        </a:rPr>
                        <a:t>Journal</a:t>
                      </a:r>
                      <a:r>
                        <a:rPr lang="lt-LT" sz="1400" i="1" dirty="0" smtClean="0">
                          <a:latin typeface="Arial" panose="020B0604020202020204" pitchFamily="34" charset="0"/>
                          <a:cs typeface="Arial" panose="020B0604020202020204" pitchFamily="34" charset="0"/>
                        </a:rPr>
                        <a:t> </a:t>
                      </a:r>
                      <a:r>
                        <a:rPr lang="lt-LT" sz="1400" i="1" dirty="0" err="1" smtClean="0">
                          <a:latin typeface="Arial" panose="020B0604020202020204" pitchFamily="34" charset="0"/>
                          <a:cs typeface="Arial" panose="020B0604020202020204" pitchFamily="34" charset="0"/>
                        </a:rPr>
                        <a:t>List</a:t>
                      </a:r>
                      <a:r>
                        <a:rPr lang="lt-LT" sz="1400" i="1" dirty="0" smtClean="0">
                          <a:latin typeface="Arial" panose="020B0604020202020204" pitchFamily="34" charset="0"/>
                          <a:cs typeface="Arial" panose="020B0604020202020204" pitchFamily="34" charset="0"/>
                        </a:rPr>
                        <a:t> </a:t>
                      </a:r>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3801307"/>
                  </a:ext>
                </a:extLst>
              </a:tr>
              <a:tr h="370840">
                <a:tc>
                  <a:txBody>
                    <a:bodyPr/>
                    <a:lstStyle/>
                    <a:p>
                      <a:pPr marL="285750" lvl="0" indent="-285750">
                        <a:buFont typeface="Arial" panose="020B0604020202020204" pitchFamily="34" charset="0"/>
                        <a:buChar char="•"/>
                      </a:pPr>
                      <a:r>
                        <a:rPr lang="lt-LT" sz="1400" i="1" dirty="0" err="1" smtClean="0">
                          <a:latin typeface="Arial" panose="020B0604020202020204" pitchFamily="34" charset="0"/>
                          <a:cs typeface="Arial" panose="020B0604020202020204" pitchFamily="34" charset="0"/>
                        </a:rPr>
                        <a:t>WoS</a:t>
                      </a:r>
                      <a:r>
                        <a:rPr lang="lt-LT" sz="1400" dirty="0" smtClean="0">
                          <a:latin typeface="Arial" panose="020B0604020202020204" pitchFamily="34" charset="0"/>
                          <a:cs typeface="Arial" panose="020B0604020202020204" pitchFamily="34" charset="0"/>
                        </a:rPr>
                        <a:t> duomenų bazėje referuojamų </a:t>
                      </a:r>
                      <a:r>
                        <a:rPr lang="lt-LT" sz="1400" b="1" dirty="0" smtClean="0">
                          <a:latin typeface="Arial" panose="020B0604020202020204" pitchFamily="34" charset="0"/>
                          <a:cs typeface="Arial" panose="020B0604020202020204" pitchFamily="34" charset="0"/>
                        </a:rPr>
                        <a:t>leidinių paieška pagal </a:t>
                      </a:r>
                      <a:r>
                        <a:rPr lang="lt-LT" sz="1400" dirty="0" smtClean="0">
                          <a:latin typeface="Arial" panose="020B0604020202020204" pitchFamily="34" charset="0"/>
                          <a:cs typeface="Arial" panose="020B0604020202020204" pitchFamily="34" charset="0"/>
                        </a:rPr>
                        <a:t>mokslo sritį, atvirosios prieigos galimybes ir kt. </a:t>
                      </a:r>
                      <a:r>
                        <a:rPr lang="lt-LT" sz="1400" b="1" dirty="0" smtClean="0">
                          <a:latin typeface="Arial" panose="020B0604020202020204" pitchFamily="34" charset="0"/>
                          <a:cs typeface="Arial" panose="020B0604020202020204" pitchFamily="34" charset="0"/>
                        </a:rPr>
                        <a:t>įvairius rodiklius </a:t>
                      </a:r>
                      <a:r>
                        <a:rPr lang="lt-LT" sz="1400" dirty="0" smtClean="0">
                          <a:latin typeface="Arial" panose="020B0604020202020204" pitchFamily="34" charset="0"/>
                          <a:cs typeface="Arial" panose="020B0604020202020204" pitchFamily="34" charset="0"/>
                          <a:hlinkClick r:id="rId5"/>
                        </a:rPr>
                        <a:t>https://mjl.clarivate.com</a:t>
                      </a:r>
                      <a:r>
                        <a:rPr lang="lt-LT" sz="14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lt-LT" sz="1400" dirty="0" err="1" smtClean="0">
                          <a:latin typeface="Arial" panose="020B0604020202020204" pitchFamily="34" charset="0"/>
                          <a:cs typeface="Arial" panose="020B0604020202020204" pitchFamily="34" charset="0"/>
                        </a:rPr>
                        <a:t>WoS</a:t>
                      </a:r>
                      <a:r>
                        <a:rPr lang="lt-LT" sz="1400" dirty="0" smtClean="0">
                          <a:latin typeface="Arial" panose="020B0604020202020204" pitchFamily="34" charset="0"/>
                          <a:cs typeface="Arial" panose="020B0604020202020204" pitchFamily="34" charset="0"/>
                        </a:rPr>
                        <a:t> </a:t>
                      </a:r>
                      <a:r>
                        <a:rPr lang="lt-LT" sz="1400" b="1" dirty="0" err="1" smtClean="0">
                          <a:latin typeface="Arial" panose="020B0604020202020204" pitchFamily="34" charset="0"/>
                          <a:cs typeface="Arial" panose="020B0604020202020204" pitchFamily="34" charset="0"/>
                        </a:rPr>
                        <a:t>Core</a:t>
                      </a:r>
                      <a:r>
                        <a:rPr lang="lt-LT" sz="1400" b="1" dirty="0" smtClean="0">
                          <a:latin typeface="Arial" panose="020B0604020202020204" pitchFamily="34" charset="0"/>
                          <a:cs typeface="Arial" panose="020B0604020202020204" pitchFamily="34" charset="0"/>
                        </a:rPr>
                        <a:t> </a:t>
                      </a:r>
                      <a:r>
                        <a:rPr lang="lt-LT" sz="1400" b="1" dirty="0" err="1" smtClean="0">
                          <a:latin typeface="Arial" panose="020B0604020202020204" pitchFamily="34" charset="0"/>
                          <a:cs typeface="Arial" panose="020B0604020202020204" pitchFamily="34" charset="0"/>
                        </a:rPr>
                        <a:t>Collection</a:t>
                      </a:r>
                      <a:r>
                        <a:rPr lang="lt-LT" sz="1400" b="1"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žurnalai skirstomi į </a:t>
                      </a:r>
                      <a:r>
                        <a:rPr lang="lt-LT" sz="1400" b="1" dirty="0" smtClean="0">
                          <a:latin typeface="Arial" panose="020B0604020202020204" pitchFamily="34" charset="0"/>
                          <a:cs typeface="Arial" panose="020B0604020202020204" pitchFamily="34" charset="0"/>
                        </a:rPr>
                        <a:t>6 rodykles</a:t>
                      </a:r>
                      <a:r>
                        <a:rPr lang="lt-LT" sz="1400"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Science</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Expanded</a:t>
                      </a:r>
                      <a:r>
                        <a:rPr lang="lt-LT" sz="1400" b="1" i="1" dirty="0" smtClean="0">
                          <a:latin typeface="Arial" panose="020B0604020202020204" pitchFamily="34" charset="0"/>
                          <a:cs typeface="Arial" panose="020B0604020202020204" pitchFamily="34" charset="0"/>
                        </a:rPr>
                        <a:t> </a:t>
                      </a:r>
                      <a:r>
                        <a:rPr lang="lt-LT" sz="1400" i="1" dirty="0" smtClean="0">
                          <a:latin typeface="Arial" panose="020B0604020202020204" pitchFamily="34" charset="0"/>
                          <a:cs typeface="Arial" panose="020B0604020202020204" pitchFamily="34" charset="0"/>
                        </a:rPr>
                        <a:t>(SCIE), </a:t>
                      </a:r>
                      <a:r>
                        <a:rPr lang="lt-LT" sz="1400" b="1" i="1" dirty="0" err="1" smtClean="0">
                          <a:latin typeface="Arial" panose="020B0604020202020204" pitchFamily="34" charset="0"/>
                          <a:cs typeface="Arial" panose="020B0604020202020204" pitchFamily="34" charset="0"/>
                        </a:rPr>
                        <a:t>Social</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Sciences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i="1" dirty="0" smtClean="0">
                          <a:latin typeface="Arial" panose="020B0604020202020204" pitchFamily="34" charset="0"/>
                          <a:cs typeface="Arial" panose="020B0604020202020204" pitchFamily="34" charset="0"/>
                        </a:rPr>
                        <a:t>(SSCI), </a:t>
                      </a:r>
                      <a:r>
                        <a:rPr lang="lt-LT" sz="1400" b="1" i="1" dirty="0" err="1" smtClean="0">
                          <a:latin typeface="Arial" panose="020B0604020202020204" pitchFamily="34" charset="0"/>
                          <a:cs typeface="Arial" panose="020B0604020202020204" pitchFamily="34" charset="0"/>
                        </a:rPr>
                        <a:t>Arts</a:t>
                      </a:r>
                      <a:r>
                        <a:rPr lang="lt-LT" sz="1400" b="1" i="1" dirty="0" smtClean="0">
                          <a:latin typeface="Arial" panose="020B0604020202020204" pitchFamily="34" charset="0"/>
                          <a:cs typeface="Arial" panose="020B0604020202020204" pitchFamily="34" charset="0"/>
                        </a:rPr>
                        <a:t> &amp; </a:t>
                      </a:r>
                      <a:r>
                        <a:rPr lang="lt-LT" sz="1400" b="1" i="1" dirty="0" err="1" smtClean="0">
                          <a:latin typeface="Arial" panose="020B0604020202020204" pitchFamily="34" charset="0"/>
                          <a:cs typeface="Arial" panose="020B0604020202020204" pitchFamily="34" charset="0"/>
                        </a:rPr>
                        <a:t>Humanities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i="1" dirty="0" smtClean="0">
                          <a:latin typeface="Arial" panose="020B0604020202020204" pitchFamily="34" charset="0"/>
                          <a:cs typeface="Arial" panose="020B0604020202020204" pitchFamily="34" charset="0"/>
                        </a:rPr>
                        <a:t>(AHCI), </a:t>
                      </a:r>
                      <a:r>
                        <a:rPr lang="lt-LT" sz="1400" b="1" i="1" dirty="0" err="1" smtClean="0">
                          <a:latin typeface="Arial" panose="020B0604020202020204" pitchFamily="34" charset="0"/>
                          <a:cs typeface="Arial" panose="020B0604020202020204" pitchFamily="34" charset="0"/>
                        </a:rPr>
                        <a:t>Emerging</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Sources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i="1" dirty="0" smtClean="0">
                          <a:latin typeface="Arial" panose="020B0604020202020204" pitchFamily="34" charset="0"/>
                          <a:cs typeface="Arial" panose="020B0604020202020204" pitchFamily="34" charset="0"/>
                        </a:rPr>
                        <a:t>(ESCI), </a:t>
                      </a:r>
                      <a:r>
                        <a:rPr lang="lt-LT" sz="1400" b="1" i="1" dirty="0" err="1" smtClean="0">
                          <a:latin typeface="Arial" panose="020B0604020202020204" pitchFamily="34" charset="0"/>
                          <a:cs typeface="Arial" panose="020B0604020202020204" pitchFamily="34" charset="0"/>
                        </a:rPr>
                        <a:t>Conference</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Proceedings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i="1" dirty="0" smtClean="0">
                          <a:latin typeface="Arial" panose="020B0604020202020204" pitchFamily="34" charset="0"/>
                          <a:cs typeface="Arial" panose="020B0604020202020204" pitchFamily="34" charset="0"/>
                        </a:rPr>
                        <a:t>ir </a:t>
                      </a:r>
                      <a:r>
                        <a:rPr lang="lt-LT" sz="1400" b="1" i="1" dirty="0" err="1" smtClean="0">
                          <a:latin typeface="Arial" panose="020B0604020202020204" pitchFamily="34" charset="0"/>
                          <a:cs typeface="Arial" panose="020B0604020202020204" pitchFamily="34" charset="0"/>
                        </a:rPr>
                        <a:t>Book</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dirty="0" smtClean="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6834638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InCites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Journal</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Reports</a:t>
                      </a:r>
                      <a:r>
                        <a:rPr lang="lt-LT" sz="1400" b="1" i="1" dirty="0" smtClean="0">
                          <a:latin typeface="Arial" panose="020B0604020202020204" pitchFamily="34" charset="0"/>
                          <a:cs typeface="Arial" panose="020B0604020202020204" pitchFamily="34" charset="0"/>
                        </a:rPr>
                        <a:t> (JCR)</a:t>
                      </a:r>
                      <a:endParaRPr lang="en-US" sz="1400" b="1" i="1"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591130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err="1" smtClean="0">
                          <a:latin typeface="Arial" panose="020B0604020202020204" pitchFamily="34" charset="0"/>
                          <a:cs typeface="Arial" panose="020B0604020202020204" pitchFamily="34" charset="0"/>
                        </a:rPr>
                        <a:t>Iki</a:t>
                      </a:r>
                      <a:r>
                        <a:rPr lang="en-US" sz="1400" b="1" dirty="0" smtClean="0">
                          <a:latin typeface="Arial" panose="020B0604020202020204" pitchFamily="34" charset="0"/>
                          <a:cs typeface="Arial" panose="020B0604020202020204" pitchFamily="34" charset="0"/>
                        </a:rPr>
                        <a:t> 2023 m</a:t>
                      </a:r>
                      <a:r>
                        <a:rPr lang="en-US" sz="1400" dirty="0" smtClean="0">
                          <a:latin typeface="Arial" panose="020B0604020202020204" pitchFamily="34" charset="0"/>
                          <a:cs typeface="Arial" panose="020B0604020202020204" pitchFamily="34" charset="0"/>
                        </a:rPr>
                        <a:t>. t</a:t>
                      </a:r>
                      <a:r>
                        <a:rPr lang="lt-LT" sz="1400" dirty="0" smtClean="0">
                          <a:latin typeface="Arial" panose="020B0604020202020204" pitchFamily="34" charset="0"/>
                          <a:cs typeface="Arial" panose="020B0604020202020204" pitchFamily="34" charset="0"/>
                        </a:rPr>
                        <a:t>ik </a:t>
                      </a:r>
                      <a:r>
                        <a:rPr lang="lt-LT" sz="1400" b="1" i="1" dirty="0" err="1" smtClean="0">
                          <a:latin typeface="Arial" panose="020B0604020202020204" pitchFamily="34" charset="0"/>
                          <a:cs typeface="Arial" panose="020B0604020202020204" pitchFamily="34" charset="0"/>
                        </a:rPr>
                        <a:t>Science</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Expanded</a:t>
                      </a:r>
                      <a:r>
                        <a:rPr lang="lt-LT" sz="1400" b="1" i="1"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(SCIE) ir </a:t>
                      </a:r>
                      <a:r>
                        <a:rPr lang="lt-LT" sz="1400" b="1" i="1" u="sng" dirty="0" err="1" smtClean="0">
                          <a:latin typeface="Arial" panose="020B0604020202020204" pitchFamily="34" charset="0"/>
                          <a:cs typeface="Arial" panose="020B0604020202020204" pitchFamily="34" charset="0"/>
                        </a:rPr>
                        <a:t>Social</a:t>
                      </a:r>
                      <a:r>
                        <a:rPr lang="lt-LT" sz="1400" b="1" i="1" u="sng" dirty="0" smtClean="0">
                          <a:latin typeface="Arial" panose="020B0604020202020204" pitchFamily="34" charset="0"/>
                          <a:cs typeface="Arial" panose="020B0604020202020204" pitchFamily="34" charset="0"/>
                        </a:rPr>
                        <a:t> </a:t>
                      </a:r>
                      <a:r>
                        <a:rPr lang="lt-LT" sz="1400" b="1" i="1" u="sng" dirty="0" err="1" smtClean="0">
                          <a:latin typeface="Arial" panose="020B0604020202020204" pitchFamily="34" charset="0"/>
                          <a:cs typeface="Arial" panose="020B0604020202020204" pitchFamily="34" charset="0"/>
                        </a:rPr>
                        <a:t>Sciences</a:t>
                      </a:r>
                      <a:r>
                        <a:rPr lang="lt-LT" sz="1400" b="1" i="1" u="sng" dirty="0" smtClean="0">
                          <a:latin typeface="Arial" panose="020B0604020202020204" pitchFamily="34" charset="0"/>
                          <a:cs typeface="Arial" panose="020B0604020202020204" pitchFamily="34" charset="0"/>
                        </a:rPr>
                        <a:t> </a:t>
                      </a:r>
                      <a:r>
                        <a:rPr lang="lt-LT" sz="1400" b="1" i="1" u="sng" dirty="0" err="1" smtClean="0">
                          <a:latin typeface="Arial" panose="020B0604020202020204" pitchFamily="34" charset="0"/>
                          <a:cs typeface="Arial" panose="020B0604020202020204" pitchFamily="34" charset="0"/>
                        </a:rPr>
                        <a:t>Citation</a:t>
                      </a:r>
                      <a:r>
                        <a:rPr lang="lt-LT" sz="1400" b="1" i="1" u="sng" dirty="0" smtClean="0">
                          <a:latin typeface="Arial" panose="020B0604020202020204" pitchFamily="34" charset="0"/>
                          <a:cs typeface="Arial" panose="020B0604020202020204" pitchFamily="34" charset="0"/>
                        </a:rPr>
                        <a:t> </a:t>
                      </a:r>
                      <a:r>
                        <a:rPr lang="lt-LT" sz="1400" b="1" i="1" u="sng" dirty="0" err="1" smtClean="0">
                          <a:latin typeface="Arial" panose="020B0604020202020204" pitchFamily="34" charset="0"/>
                          <a:cs typeface="Arial" panose="020B0604020202020204" pitchFamily="34" charset="0"/>
                        </a:rPr>
                        <a:t>Index</a:t>
                      </a:r>
                      <a:r>
                        <a:rPr lang="lt-LT" sz="1400" b="1" i="1" u="sng"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(SSCI) rodyklėse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indeksuojami</a:t>
                      </a:r>
                      <a:r>
                        <a:rPr lang="en-US" sz="1400"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žurnalai </a:t>
                      </a:r>
                      <a:r>
                        <a:rPr lang="lt-LT" sz="1400" b="1" u="sng" dirty="0" smtClean="0">
                          <a:latin typeface="Arial" panose="020B0604020202020204" pitchFamily="34" charset="0"/>
                          <a:cs typeface="Arial" panose="020B0604020202020204" pitchFamily="34" charset="0"/>
                        </a:rPr>
                        <a:t>turėjo </a:t>
                      </a:r>
                      <a:r>
                        <a:rPr lang="lt-LT" sz="1400" b="1" u="sng" dirty="0" err="1" smtClean="0">
                          <a:latin typeface="Arial" panose="020B0604020202020204" pitchFamily="34" charset="0"/>
                          <a:cs typeface="Arial" panose="020B0604020202020204" pitchFamily="34" charset="0"/>
                        </a:rPr>
                        <a:t>cituojamumo</a:t>
                      </a:r>
                      <a:r>
                        <a:rPr lang="lt-LT" sz="1400" b="1" u="sng" dirty="0" smtClean="0">
                          <a:latin typeface="Arial" panose="020B0604020202020204" pitchFamily="34" charset="0"/>
                          <a:cs typeface="Arial" panose="020B0604020202020204" pitchFamily="34" charset="0"/>
                        </a:rPr>
                        <a:t> rodiklius  </a:t>
                      </a:r>
                      <a:r>
                        <a:rPr lang="lt-LT" sz="1400" b="1" u="sng" dirty="0" err="1" smtClean="0">
                          <a:latin typeface="Arial" panose="020B0604020202020204" pitchFamily="34" charset="0"/>
                          <a:cs typeface="Arial" panose="020B0604020202020204" pitchFamily="34" charset="0"/>
                        </a:rPr>
                        <a:t>Journal</a:t>
                      </a:r>
                      <a:r>
                        <a:rPr lang="lt-LT" sz="1400" b="1" u="sng" dirty="0" smtClean="0">
                          <a:latin typeface="Arial" panose="020B0604020202020204" pitchFamily="34" charset="0"/>
                          <a:cs typeface="Arial" panose="020B0604020202020204" pitchFamily="34" charset="0"/>
                        </a:rPr>
                        <a:t> </a:t>
                      </a:r>
                      <a:r>
                        <a:rPr lang="lt-LT" sz="1400" b="1" u="sng" dirty="0" err="1" smtClean="0">
                          <a:latin typeface="Arial" panose="020B0604020202020204" pitchFamily="34" charset="0"/>
                          <a:cs typeface="Arial" panose="020B0604020202020204" pitchFamily="34" charset="0"/>
                        </a:rPr>
                        <a:t>Impact</a:t>
                      </a:r>
                      <a:r>
                        <a:rPr lang="lt-LT" sz="1400" b="1" u="sng" dirty="0" smtClean="0">
                          <a:latin typeface="Arial" panose="020B0604020202020204" pitchFamily="34" charset="0"/>
                          <a:cs typeface="Arial" panose="020B0604020202020204" pitchFamily="34" charset="0"/>
                        </a:rPr>
                        <a:t> </a:t>
                      </a:r>
                      <a:r>
                        <a:rPr lang="lt-LT" sz="1400" b="1" u="sng" dirty="0" err="1" smtClean="0">
                          <a:latin typeface="Arial" panose="020B0604020202020204" pitchFamily="34" charset="0"/>
                          <a:cs typeface="Arial" panose="020B0604020202020204" pitchFamily="34" charset="0"/>
                        </a:rPr>
                        <a:t>Factor</a:t>
                      </a:r>
                      <a:r>
                        <a:rPr lang="lt-LT" sz="1400" b="1" u="sng" dirty="0" smtClean="0">
                          <a:latin typeface="Arial" panose="020B0604020202020204" pitchFamily="34" charset="0"/>
                          <a:cs typeface="Arial" panose="020B0604020202020204" pitchFamily="34" charset="0"/>
                        </a:rPr>
                        <a:t> </a:t>
                      </a:r>
                      <a:r>
                        <a:rPr lang="lt-LT" sz="1400" b="1" u="sng" dirty="0" smtClean="0">
                          <a:latin typeface="Arial" panose="020B0604020202020204" pitchFamily="34" charset="0"/>
                          <a:cs typeface="Arial" panose="020B0604020202020204" pitchFamily="34" charset="0"/>
                          <a:hlinkClick r:id="rId6"/>
                        </a:rPr>
                        <a:t>–</a:t>
                      </a:r>
                      <a:r>
                        <a:rPr lang="lt-LT" sz="1400" b="1" u="sng" dirty="0" smtClean="0">
                          <a:latin typeface="Arial" panose="020B0604020202020204" pitchFamily="34" charset="0"/>
                          <a:cs typeface="Arial" panose="020B0604020202020204" pitchFamily="34" charset="0"/>
                        </a:rPr>
                        <a:t> JIF / IF</a:t>
                      </a:r>
                      <a:r>
                        <a:rPr lang="lt-LT" sz="1400" u="sng"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hlinkClick r:id="rId6"/>
                        </a:rPr>
                        <a:t>https://jcr.clarivate.com</a:t>
                      </a:r>
                      <a:r>
                        <a:rPr lang="lt-LT" sz="1400" dirty="0" smtClean="0">
                          <a:latin typeface="Arial" panose="020B0604020202020204" pitchFamily="34" charset="0"/>
                          <a:cs typeface="Arial" panose="020B0604020202020204" pitchFamily="34" charset="0"/>
                        </a:rPr>
                        <a:t>. Nuo 2023 m. šis rodiklis skaičiuojamas </a:t>
                      </a:r>
                      <a:r>
                        <a:rPr lang="lt-LT" sz="1400" b="1" i="1" dirty="0" err="1" smtClean="0">
                          <a:latin typeface="Arial" panose="020B0604020202020204" pitchFamily="34" charset="0"/>
                          <a:cs typeface="Arial" panose="020B0604020202020204" pitchFamily="34" charset="0"/>
                        </a:rPr>
                        <a:t>Arts</a:t>
                      </a:r>
                      <a:r>
                        <a:rPr lang="lt-LT" sz="1400" b="1" i="1" dirty="0" smtClean="0">
                          <a:latin typeface="Arial" panose="020B0604020202020204" pitchFamily="34" charset="0"/>
                          <a:cs typeface="Arial" panose="020B0604020202020204" pitchFamily="34" charset="0"/>
                        </a:rPr>
                        <a:t> &amp; </a:t>
                      </a:r>
                      <a:r>
                        <a:rPr lang="lt-LT" sz="1400" b="1" i="1" dirty="0" err="1" smtClean="0">
                          <a:latin typeface="Arial" panose="020B0604020202020204" pitchFamily="34" charset="0"/>
                          <a:cs typeface="Arial" panose="020B0604020202020204" pitchFamily="34" charset="0"/>
                        </a:rPr>
                        <a:t>Humanities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dirty="0" smtClean="0">
                          <a:latin typeface="Arial" panose="020B0604020202020204" pitchFamily="34" charset="0"/>
                          <a:cs typeface="Arial" panose="020B0604020202020204" pitchFamily="34" charset="0"/>
                        </a:rPr>
                        <a:t> (AHCI) ir </a:t>
                      </a:r>
                      <a:r>
                        <a:rPr lang="lt-LT" sz="1400" b="1" i="1" dirty="0" err="1" smtClean="0">
                          <a:latin typeface="Arial" panose="020B0604020202020204" pitchFamily="34" charset="0"/>
                          <a:cs typeface="Arial" panose="020B0604020202020204" pitchFamily="34" charset="0"/>
                        </a:rPr>
                        <a:t>Emerging</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Sources</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Citation</a:t>
                      </a:r>
                      <a:r>
                        <a:rPr lang="lt-LT" sz="1400" b="1" i="1" dirty="0" smtClean="0">
                          <a:latin typeface="Arial" panose="020B0604020202020204" pitchFamily="34" charset="0"/>
                          <a:cs typeface="Arial" panose="020B0604020202020204" pitchFamily="34" charset="0"/>
                        </a:rPr>
                        <a:t> </a:t>
                      </a:r>
                      <a:r>
                        <a:rPr lang="lt-LT" sz="1400" b="1" i="1" dirty="0" err="1" smtClean="0">
                          <a:latin typeface="Arial" panose="020B0604020202020204" pitchFamily="34" charset="0"/>
                          <a:cs typeface="Arial" panose="020B0604020202020204" pitchFamily="34" charset="0"/>
                        </a:rPr>
                        <a:t>Index</a:t>
                      </a:r>
                      <a:r>
                        <a:rPr lang="lt-LT" sz="1400" b="1" i="1" dirty="0" smtClean="0">
                          <a:latin typeface="Arial" panose="020B0604020202020204" pitchFamily="34" charset="0"/>
                          <a:cs typeface="Arial" panose="020B0604020202020204" pitchFamily="34" charset="0"/>
                        </a:rPr>
                        <a:t> </a:t>
                      </a:r>
                      <a:r>
                        <a:rPr lang="lt-LT" sz="1400" dirty="0" smtClean="0">
                          <a:latin typeface="Arial" panose="020B0604020202020204" pitchFamily="34" charset="0"/>
                          <a:cs typeface="Arial" panose="020B0604020202020204" pitchFamily="34" charset="0"/>
                        </a:rPr>
                        <a:t>(ESCI).</a:t>
                      </a:r>
                    </a:p>
                  </a:txBody>
                  <a:tcPr/>
                </a:tc>
                <a:extLst>
                  <a:ext uri="{0D108BD9-81ED-4DB2-BD59-A6C34878D82A}">
                    <a16:rowId xmlns:a16="http://schemas.microsoft.com/office/drawing/2014/main" val="2228990476"/>
                  </a:ext>
                </a:extLst>
              </a:tr>
            </a:tbl>
          </a:graphicData>
        </a:graphic>
      </p:graphicFrame>
      <p:pic>
        <p:nvPicPr>
          <p:cNvPr id="9" name="Picture 8"/>
          <p:cNvPicPr>
            <a:picLocks noChangeAspect="1"/>
          </p:cNvPicPr>
          <p:nvPr/>
        </p:nvPicPr>
        <p:blipFill rotWithShape="1">
          <a:blip r:embed="rId7"/>
          <a:srcRect l="4404" t="16249" r="77198" b="77017"/>
          <a:stretch/>
        </p:blipFill>
        <p:spPr bwMode="auto">
          <a:xfrm>
            <a:off x="6443112" y="3208716"/>
            <a:ext cx="2245983" cy="462189"/>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8"/>
          <a:srcRect l="93" t="18076" r="77868" b="75727"/>
          <a:stretch/>
        </p:blipFill>
        <p:spPr bwMode="auto">
          <a:xfrm>
            <a:off x="6517836" y="5090892"/>
            <a:ext cx="2171259" cy="3432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682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6" name="Text Placeholder 5"/>
          <p:cNvSpPr>
            <a:spLocks noGrp="1"/>
          </p:cNvSpPr>
          <p:nvPr>
            <p:ph type="body" sz="quarter" idx="18"/>
          </p:nvPr>
        </p:nvSpPr>
        <p:spPr>
          <a:xfrm>
            <a:off x="439321" y="600737"/>
            <a:ext cx="6978355" cy="509636"/>
          </a:xfrm>
        </p:spPr>
        <p:txBody>
          <a:bodyPr/>
          <a:lstStyle/>
          <a:p>
            <a:r>
              <a:rPr lang="lt-LT" sz="3200" dirty="0"/>
              <a:t>Pagrindiniai rodikliai DB </a:t>
            </a:r>
            <a:r>
              <a:rPr lang="lt-LT" sz="3200" dirty="0" err="1"/>
              <a:t>WoS</a:t>
            </a:r>
            <a:endParaRPr lang="en-US" sz="3200" dirty="0"/>
          </a:p>
          <a:p>
            <a:endParaRPr lang="lt-LT" sz="3200" dirty="0"/>
          </a:p>
        </p:txBody>
      </p:sp>
      <p:graphicFrame>
        <p:nvGraphicFramePr>
          <p:cNvPr id="3" name="Table 2"/>
          <p:cNvGraphicFramePr>
            <a:graphicFrameLocks noGrp="1"/>
          </p:cNvGraphicFramePr>
          <p:nvPr>
            <p:extLst>
              <p:ext uri="{D42A27DB-BD31-4B8C-83A1-F6EECF244321}">
                <p14:modId xmlns:p14="http://schemas.microsoft.com/office/powerpoint/2010/main" val="2106968301"/>
              </p:ext>
            </p:extLst>
          </p:nvPr>
        </p:nvGraphicFramePr>
        <p:xfrm>
          <a:off x="712501" y="1766596"/>
          <a:ext cx="8739408" cy="4151770"/>
        </p:xfrm>
        <a:graphic>
          <a:graphicData uri="http://schemas.openxmlformats.org/drawingml/2006/table">
            <a:tbl>
              <a:tblPr firstRow="1" bandRow="1">
                <a:tableStyleId>{0505E3EF-67EA-436B-97B2-0124C06EBD24}</a:tableStyleId>
              </a:tblPr>
              <a:tblGrid>
                <a:gridCol w="4369704">
                  <a:extLst>
                    <a:ext uri="{9D8B030D-6E8A-4147-A177-3AD203B41FA5}">
                      <a16:colId xmlns:a16="http://schemas.microsoft.com/office/drawing/2014/main" val="503849241"/>
                    </a:ext>
                  </a:extLst>
                </a:gridCol>
                <a:gridCol w="4369704">
                  <a:extLst>
                    <a:ext uri="{9D8B030D-6E8A-4147-A177-3AD203B41FA5}">
                      <a16:colId xmlns:a16="http://schemas.microsoft.com/office/drawing/2014/main" val="1719203521"/>
                    </a:ext>
                  </a:extLst>
                </a:gridCol>
              </a:tblGrid>
              <a:tr h="1278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kern="1200" noProof="0" dirty="0" err="1" smtClean="0">
                          <a:solidFill>
                            <a:srgbClr val="282F74"/>
                          </a:solidFill>
                          <a:effectLst/>
                          <a:latin typeface="Arial" panose="020B0604020202020204" pitchFamily="34" charset="0"/>
                          <a:ea typeface="+mn-ea"/>
                          <a:cs typeface="Arial" panose="020B0604020202020204" pitchFamily="34" charset="0"/>
                        </a:rPr>
                        <a:t>Cituojamumo</a:t>
                      </a:r>
                      <a:r>
                        <a:rPr lang="lt-LT" sz="1400" b="1" kern="1200" noProof="0" dirty="0" smtClean="0">
                          <a:solidFill>
                            <a:srgbClr val="282F74"/>
                          </a:solidFill>
                          <a:effectLst/>
                          <a:latin typeface="Arial" panose="020B0604020202020204" pitchFamily="34" charset="0"/>
                          <a:ea typeface="+mn-ea"/>
                          <a:cs typeface="Arial" panose="020B0604020202020204" pitchFamily="34" charset="0"/>
                        </a:rPr>
                        <a:t> rodiklis (angl. </a:t>
                      </a:r>
                      <a:r>
                        <a:rPr lang="lt-LT" sz="1400" b="1" kern="1200" noProof="0" dirty="0" err="1" smtClean="0">
                          <a:solidFill>
                            <a:srgbClr val="282F74"/>
                          </a:solidFill>
                          <a:effectLst/>
                          <a:latin typeface="Arial" panose="020B0604020202020204" pitchFamily="34" charset="0"/>
                          <a:ea typeface="+mn-ea"/>
                          <a:cs typeface="Arial" panose="020B0604020202020204" pitchFamily="34" charset="0"/>
                        </a:rPr>
                        <a:t>Impact</a:t>
                      </a:r>
                      <a:r>
                        <a:rPr lang="lt-LT" sz="1400" b="1" kern="1200" noProof="0" dirty="0" smtClean="0">
                          <a:solidFill>
                            <a:srgbClr val="282F74"/>
                          </a:solidFill>
                          <a:effectLst/>
                          <a:latin typeface="Arial" panose="020B0604020202020204" pitchFamily="34" charset="0"/>
                          <a:ea typeface="+mn-ea"/>
                          <a:cs typeface="Arial" panose="020B0604020202020204" pitchFamily="34" charset="0"/>
                        </a:rPr>
                        <a:t> </a:t>
                      </a:r>
                      <a:r>
                        <a:rPr lang="lt-LT" sz="1400" b="1" kern="1200" noProof="0" dirty="0" err="1" smtClean="0">
                          <a:solidFill>
                            <a:srgbClr val="282F74"/>
                          </a:solidFill>
                          <a:effectLst/>
                          <a:latin typeface="Arial" panose="020B0604020202020204" pitchFamily="34" charset="0"/>
                          <a:ea typeface="+mn-ea"/>
                          <a:cs typeface="Arial" panose="020B0604020202020204" pitchFamily="34" charset="0"/>
                        </a:rPr>
                        <a:t>Factor</a:t>
                      </a:r>
                      <a:r>
                        <a:rPr lang="lt-LT" sz="1400" b="1" kern="1200" noProof="0" dirty="0" smtClean="0">
                          <a:solidFill>
                            <a:srgbClr val="282F74"/>
                          </a:solidFill>
                          <a:effectLst/>
                          <a:latin typeface="Arial" panose="020B0604020202020204" pitchFamily="34" charset="0"/>
                          <a:ea typeface="+mn-ea"/>
                          <a:cs typeface="Arial" panose="020B0604020202020204" pitchFamily="34" charset="0"/>
                        </a:rPr>
                        <a:t>, </a:t>
                      </a:r>
                      <a:r>
                        <a:rPr lang="lt-LT" sz="1400" b="1" kern="1200" noProof="0" dirty="0" smtClean="0">
                          <a:solidFill>
                            <a:srgbClr val="282F74"/>
                          </a:solidFill>
                          <a:effectLst/>
                          <a:latin typeface="Arial" panose="020B0604020202020204" pitchFamily="34" charset="0"/>
                          <a:ea typeface="+mn-ea"/>
                          <a:cs typeface="Arial" panose="020B0604020202020204" pitchFamily="34" charset="0"/>
                          <a:hlinkClick r:id="rId3" tooltip="Santrumpos: IF"/>
                        </a:rPr>
                        <a:t>IF</a:t>
                      </a:r>
                      <a:r>
                        <a:rPr lang="lt-LT" sz="1400" b="1" kern="1200" noProof="0" dirty="0" smtClean="0">
                          <a:solidFill>
                            <a:srgbClr val="282F74"/>
                          </a:solidFill>
                          <a:effectLst/>
                          <a:latin typeface="Arial" panose="020B0604020202020204" pitchFamily="34" charset="0"/>
                          <a:ea typeface="+mn-ea"/>
                          <a:cs typeface="Arial" panose="020B0604020202020204" pitchFamily="34" charset="0"/>
                        </a:rPr>
                        <a:t>)</a:t>
                      </a:r>
                      <a:r>
                        <a:rPr lang="lt-LT" sz="1800" b="1" kern="1200" noProof="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lt-LT" sz="1800" b="1" kern="1200" noProof="0" dirty="0" smtClean="0">
                        <a:solidFill>
                          <a:srgbClr val="FF0000"/>
                        </a:solidFill>
                        <a:effectLst/>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0" dirty="0" smtClean="0">
                          <a:effectLst/>
                          <a:latin typeface="Arial" panose="020B0604020202020204" pitchFamily="34" charset="0"/>
                          <a:cs typeface="Arial" panose="020B0604020202020204" pitchFamily="34" charset="0"/>
                        </a:rPr>
                        <a:t>Rodo, kiek vidutiniškai kartų žurnalo straipsniai, publikuoti per dvejus prieš tai buvusius metus, buvo cituoti einamaisiais metais. Negali būti naudojamas skirtingų mokslo krypčių žurnalams palyginti.</a:t>
                      </a:r>
                    </a:p>
                    <a:p>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9983734"/>
                  </a:ext>
                </a:extLst>
              </a:tr>
              <a:tr h="6821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noProof="0" dirty="0" smtClean="0">
                          <a:solidFill>
                            <a:srgbClr val="282F74"/>
                          </a:solidFill>
                          <a:effectLst/>
                          <a:latin typeface="Arial" panose="020B0604020202020204" pitchFamily="34" charset="0"/>
                          <a:cs typeface="Arial" panose="020B0604020202020204" pitchFamily="34" charset="0"/>
                        </a:rPr>
                        <a:t>Agreguotasis </a:t>
                      </a:r>
                      <a:r>
                        <a:rPr lang="lt-LT" sz="1400" b="1" noProof="0" dirty="0" err="1" smtClean="0">
                          <a:solidFill>
                            <a:srgbClr val="282F74"/>
                          </a:solidFill>
                          <a:effectLst/>
                          <a:latin typeface="Arial" panose="020B0604020202020204" pitchFamily="34" charset="0"/>
                          <a:cs typeface="Arial" panose="020B0604020202020204" pitchFamily="34" charset="0"/>
                        </a:rPr>
                        <a:t>cituojamumo</a:t>
                      </a:r>
                      <a:r>
                        <a:rPr lang="lt-LT" sz="1400" b="1" noProof="0" dirty="0" smtClean="0">
                          <a:solidFill>
                            <a:srgbClr val="282F74"/>
                          </a:solidFill>
                          <a:effectLst/>
                          <a:latin typeface="Arial" panose="020B0604020202020204" pitchFamily="34" charset="0"/>
                          <a:cs typeface="Arial" panose="020B0604020202020204" pitchFamily="34" charset="0"/>
                        </a:rPr>
                        <a:t> rodiklis (angl. </a:t>
                      </a:r>
                      <a:r>
                        <a:rPr lang="lt-LT" sz="1400" b="1" i="1" noProof="0" dirty="0" err="1" smtClean="0">
                          <a:solidFill>
                            <a:srgbClr val="282F74"/>
                          </a:solidFill>
                          <a:effectLst/>
                          <a:latin typeface="Arial" panose="020B0604020202020204" pitchFamily="34" charset="0"/>
                          <a:cs typeface="Arial" panose="020B0604020202020204" pitchFamily="34" charset="0"/>
                        </a:rPr>
                        <a:t>Aggregate</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noProof="0" dirty="0" err="1" smtClean="0">
                          <a:solidFill>
                            <a:srgbClr val="282F74"/>
                          </a:solidFill>
                          <a:effectLst/>
                          <a:latin typeface="Arial" panose="020B0604020202020204" pitchFamily="34" charset="0"/>
                          <a:cs typeface="Arial" panose="020B0604020202020204" pitchFamily="34" charset="0"/>
                        </a:rPr>
                        <a:t>Impact</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noProof="0" dirty="0" err="1" smtClean="0">
                          <a:solidFill>
                            <a:srgbClr val="282F74"/>
                          </a:solidFill>
                          <a:effectLst/>
                          <a:latin typeface="Arial" panose="020B0604020202020204" pitchFamily="34" charset="0"/>
                          <a:cs typeface="Arial" panose="020B0604020202020204" pitchFamily="34" charset="0"/>
                        </a:rPr>
                        <a:t>Factor</a:t>
                      </a:r>
                      <a:r>
                        <a:rPr lang="lt-LT" sz="1400" b="1" noProof="0" dirty="0" smtClean="0">
                          <a:solidFill>
                            <a:srgbClr val="282F74"/>
                          </a:solidFill>
                          <a:effectLst/>
                          <a:latin typeface="Arial" panose="020B0604020202020204" pitchFamily="34" charset="0"/>
                          <a:cs typeface="Arial" panose="020B0604020202020204" pitchFamily="34" charset="0"/>
                        </a:rPr>
                        <a:t>, </a:t>
                      </a:r>
                      <a:r>
                        <a:rPr lang="lt-LT" sz="1400" b="1" i="1" u="none" strike="noStrike" noProof="0" dirty="0" smtClean="0">
                          <a:solidFill>
                            <a:srgbClr val="8F135B"/>
                          </a:solidFill>
                          <a:effectLst/>
                          <a:latin typeface="Arial" panose="020B0604020202020204" pitchFamily="34" charset="0"/>
                          <a:cs typeface="Arial" panose="020B0604020202020204" pitchFamily="34" charset="0"/>
                          <a:hlinkClick r:id="rId4" tooltip="Santrumpos: AIF"/>
                        </a:rPr>
                        <a:t>AIF</a:t>
                      </a:r>
                      <a:r>
                        <a:rPr lang="lt-LT" sz="1400" b="1" noProof="0" dirty="0" smtClean="0">
                          <a:solidFill>
                            <a:srgbClr val="282F74"/>
                          </a:solidFill>
                          <a:effectLst/>
                          <a:latin typeface="Arial" panose="020B0604020202020204" pitchFamily="34" charset="0"/>
                          <a:cs typeface="Arial" panose="020B0604020202020204" pitchFamily="34" charset="0"/>
                        </a:rPr>
                        <a:t>)</a:t>
                      </a:r>
                      <a:endParaRPr lang="lt-LT" sz="1400" noProof="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mokslo kategorijos žurnalų vidutinį </a:t>
                      </a:r>
                      <a:r>
                        <a:rPr lang="lt-LT" sz="1400" dirty="0" err="1" smtClean="0">
                          <a:effectLst/>
                          <a:latin typeface="Arial" panose="020B0604020202020204" pitchFamily="34" charset="0"/>
                          <a:cs typeface="Arial" panose="020B0604020202020204" pitchFamily="34" charset="0"/>
                        </a:rPr>
                        <a:t>cituojamumą</a:t>
                      </a:r>
                      <a:r>
                        <a:rPr lang="lt-LT" sz="1400" dirty="0" smtClean="0">
                          <a:effectLst/>
                          <a:latin typeface="Arial" panose="020B0604020202020204" pitchFamily="34" charset="0"/>
                          <a:cs typeface="Arial" panose="020B0604020202020204" pitchFamily="34" charset="0"/>
                        </a:rPr>
                        <a:t>.</a:t>
                      </a:r>
                    </a:p>
                    <a:p>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10429780"/>
                  </a:ext>
                </a:extLst>
              </a:tr>
              <a:tr h="663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noProof="0" dirty="0" smtClean="0">
                          <a:solidFill>
                            <a:srgbClr val="282F74"/>
                          </a:solidFill>
                          <a:effectLst/>
                          <a:latin typeface="Arial" panose="020B0604020202020204" pitchFamily="34" charset="0"/>
                          <a:cs typeface="Arial" panose="020B0604020202020204" pitchFamily="34" charset="0"/>
                        </a:rPr>
                        <a:t>Bendrasis citavimų skaičius (angl. </a:t>
                      </a:r>
                      <a:r>
                        <a:rPr lang="lt-LT" sz="1400" b="1" i="1" noProof="0" dirty="0" err="1" smtClean="0">
                          <a:solidFill>
                            <a:srgbClr val="282F74"/>
                          </a:solidFill>
                          <a:effectLst/>
                          <a:latin typeface="Arial" panose="020B0604020202020204" pitchFamily="34" charset="0"/>
                          <a:cs typeface="Arial" panose="020B0604020202020204" pitchFamily="34" charset="0"/>
                        </a:rPr>
                        <a:t>Total</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noProof="0" dirty="0" err="1" smtClean="0">
                          <a:solidFill>
                            <a:srgbClr val="282F74"/>
                          </a:solidFill>
                          <a:effectLst/>
                          <a:latin typeface="Arial" panose="020B0604020202020204" pitchFamily="34" charset="0"/>
                          <a:cs typeface="Arial" panose="020B0604020202020204" pitchFamily="34" charset="0"/>
                        </a:rPr>
                        <a:t>Cites</a:t>
                      </a:r>
                      <a:r>
                        <a:rPr lang="lt-LT" sz="1400" b="1" noProof="0" dirty="0" smtClean="0">
                          <a:solidFill>
                            <a:srgbClr val="282F74"/>
                          </a:solidFill>
                          <a:effectLst/>
                          <a:latin typeface="Arial" panose="020B0604020202020204" pitchFamily="34" charset="0"/>
                          <a:cs typeface="Arial" panose="020B0604020202020204" pitchFamily="34" charset="0"/>
                        </a:rPr>
                        <a:t>)</a:t>
                      </a:r>
                      <a:endParaRPr lang="lt-LT" sz="1400" noProof="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bendrą citavimų ir </a:t>
                      </a:r>
                      <a:r>
                        <a:rPr lang="lt-LT" sz="1400" dirty="0" err="1" smtClean="0">
                          <a:effectLst/>
                          <a:latin typeface="Arial" panose="020B0604020202020204" pitchFamily="34" charset="0"/>
                          <a:cs typeface="Arial" panose="020B0604020202020204" pitchFamily="34" charset="0"/>
                        </a:rPr>
                        <a:t>savicitavimų</a:t>
                      </a:r>
                      <a:r>
                        <a:rPr lang="lt-LT" sz="1400" dirty="0" smtClean="0">
                          <a:effectLst/>
                          <a:latin typeface="Arial" panose="020B0604020202020204" pitchFamily="34" charset="0"/>
                          <a:cs typeface="Arial" panose="020B0604020202020204" pitchFamily="34" charset="0"/>
                        </a:rPr>
                        <a:t> skaičių vidurkį.</a:t>
                      </a:r>
                    </a:p>
                  </a:txBody>
                  <a:tcPr/>
                </a:tc>
                <a:extLst>
                  <a:ext uri="{0D108BD9-81ED-4DB2-BD59-A6C34878D82A}">
                    <a16:rowId xmlns:a16="http://schemas.microsoft.com/office/drawing/2014/main" val="2388084679"/>
                  </a:ext>
                </a:extLst>
              </a:tr>
              <a:tr h="1477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b="1" noProof="0" dirty="0" smtClean="0">
                          <a:solidFill>
                            <a:srgbClr val="282F74"/>
                          </a:solidFill>
                          <a:effectLst/>
                          <a:latin typeface="Arial" panose="020B0604020202020204" pitchFamily="34" charset="0"/>
                          <a:cs typeface="Arial" panose="020B0604020202020204" pitchFamily="34" charset="0"/>
                        </a:rPr>
                        <a:t>Kvartilis mokslo kategorijoje (angl. </a:t>
                      </a:r>
                      <a:r>
                        <a:rPr lang="lt-LT" sz="1400" b="1" i="1" noProof="0" dirty="0" err="1" smtClean="0">
                          <a:solidFill>
                            <a:srgbClr val="282F74"/>
                          </a:solidFill>
                          <a:effectLst/>
                          <a:latin typeface="Arial" panose="020B0604020202020204" pitchFamily="34" charset="0"/>
                          <a:cs typeface="Arial" panose="020B0604020202020204" pitchFamily="34" charset="0"/>
                        </a:rPr>
                        <a:t>Qartile</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noProof="0" dirty="0" err="1" smtClean="0">
                          <a:solidFill>
                            <a:srgbClr val="282F74"/>
                          </a:solidFill>
                          <a:effectLst/>
                          <a:latin typeface="Arial" panose="020B0604020202020204" pitchFamily="34" charset="0"/>
                          <a:cs typeface="Arial" panose="020B0604020202020204" pitchFamily="34" charset="0"/>
                        </a:rPr>
                        <a:t>in</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noProof="0" dirty="0" err="1" smtClean="0">
                          <a:solidFill>
                            <a:srgbClr val="282F74"/>
                          </a:solidFill>
                          <a:effectLst/>
                          <a:latin typeface="Arial" panose="020B0604020202020204" pitchFamily="34" charset="0"/>
                          <a:cs typeface="Arial" panose="020B0604020202020204" pitchFamily="34" charset="0"/>
                        </a:rPr>
                        <a:t>Category</a:t>
                      </a:r>
                      <a:r>
                        <a:rPr lang="lt-LT" sz="1400" b="1" i="1" noProof="0" dirty="0" smtClean="0">
                          <a:solidFill>
                            <a:srgbClr val="282F74"/>
                          </a:solidFill>
                          <a:effectLst/>
                          <a:latin typeface="Arial" panose="020B0604020202020204" pitchFamily="34" charset="0"/>
                          <a:cs typeface="Arial" panose="020B0604020202020204" pitchFamily="34" charset="0"/>
                        </a:rPr>
                        <a:t>, </a:t>
                      </a:r>
                      <a:r>
                        <a:rPr lang="lt-LT" sz="1400" b="1" i="1" u="none" strike="noStrike" noProof="0" dirty="0" smtClean="0">
                          <a:solidFill>
                            <a:srgbClr val="8F135B"/>
                          </a:solidFill>
                          <a:effectLst/>
                          <a:latin typeface="Arial" panose="020B0604020202020204" pitchFamily="34" charset="0"/>
                          <a:cs typeface="Arial" panose="020B0604020202020204" pitchFamily="34" charset="0"/>
                          <a:hlinkClick r:id="rId5" tooltip="Santrumpos: Q"/>
                        </a:rPr>
                        <a:t>Q</a:t>
                      </a:r>
                      <a:r>
                        <a:rPr lang="lt-LT" sz="1400" b="1" noProof="0" dirty="0" smtClean="0">
                          <a:solidFill>
                            <a:srgbClr val="282F74"/>
                          </a:solidFill>
                          <a:effectLst/>
                          <a:latin typeface="Arial" panose="020B0604020202020204" pitchFamily="34" charset="0"/>
                          <a:cs typeface="Arial" panose="020B0604020202020204" pitchFamily="34" charset="0"/>
                        </a:rPr>
                        <a:t>)</a:t>
                      </a:r>
                      <a:endParaRPr lang="lt-LT" sz="1400" noProof="0" dirty="0" smtClean="0">
                        <a:effectLst/>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400" dirty="0" smtClean="0">
                          <a:effectLst/>
                          <a:latin typeface="Arial" panose="020B0604020202020204" pitchFamily="34" charset="0"/>
                          <a:cs typeface="Arial" panose="020B0604020202020204" pitchFamily="34" charset="0"/>
                        </a:rPr>
                        <a:t>Rodo santykinę žurnalo vietą mokslo kategorijoje pagal </a:t>
                      </a:r>
                      <a:r>
                        <a:rPr lang="lt-LT" sz="1400" dirty="0" err="1" smtClean="0">
                          <a:effectLst/>
                          <a:latin typeface="Arial" panose="020B0604020202020204" pitchFamily="34" charset="0"/>
                          <a:cs typeface="Arial" panose="020B0604020202020204" pitchFamily="34" charset="0"/>
                        </a:rPr>
                        <a:t>cituojamumo</a:t>
                      </a:r>
                      <a:r>
                        <a:rPr lang="lt-LT" sz="1400" dirty="0" smtClean="0">
                          <a:effectLst/>
                          <a:latin typeface="Arial" panose="020B0604020202020204" pitchFamily="34" charset="0"/>
                          <a:cs typeface="Arial" panose="020B0604020202020204" pitchFamily="34" charset="0"/>
                        </a:rPr>
                        <a:t> rodiklio pasiskirstymą tarp didžiausios ir mažiausios jo reikšmės. Žurnalai vertinami 4 kvartiliais: nuo aukščiausių </a:t>
                      </a:r>
                      <a:r>
                        <a:rPr lang="lt-LT" sz="1400" dirty="0" err="1" smtClean="0">
                          <a:effectLst/>
                          <a:latin typeface="Arial" panose="020B0604020202020204" pitchFamily="34" charset="0"/>
                          <a:cs typeface="Arial" panose="020B0604020202020204" pitchFamily="34" charset="0"/>
                        </a:rPr>
                        <a:t>cituojamumo</a:t>
                      </a:r>
                      <a:r>
                        <a:rPr lang="lt-LT" sz="1400" dirty="0" smtClean="0">
                          <a:effectLst/>
                          <a:latin typeface="Arial" panose="020B0604020202020204" pitchFamily="34" charset="0"/>
                          <a:cs typeface="Arial" panose="020B0604020202020204" pitchFamily="34" charset="0"/>
                        </a:rPr>
                        <a:t> rodiklių (kvartilis Q1) iki žemiausių (kvartilis Q4).</a:t>
                      </a:r>
                    </a:p>
                    <a:p>
                      <a:endParaRPr lang="lt-LT"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2497614"/>
                  </a:ext>
                </a:extLst>
              </a:tr>
            </a:tbl>
          </a:graphicData>
        </a:graphic>
      </p:graphicFrame>
      <p:sp>
        <p:nvSpPr>
          <p:cNvPr id="2" name="TextBox 1"/>
          <p:cNvSpPr txBox="1"/>
          <p:nvPr/>
        </p:nvSpPr>
        <p:spPr>
          <a:xfrm>
            <a:off x="615820" y="6098728"/>
            <a:ext cx="10487609" cy="646331"/>
          </a:xfrm>
          <a:prstGeom prst="rect">
            <a:avLst/>
          </a:prstGeom>
          <a:noFill/>
        </p:spPr>
        <p:txBody>
          <a:bodyPr wrap="square" rtlCol="0">
            <a:spAutoFit/>
          </a:bodyPr>
          <a:lstStyle/>
          <a:p>
            <a:pPr lvl="0">
              <a:defRPr/>
            </a:pPr>
            <a:r>
              <a:rPr lang="lt-LT" b="1" dirty="0" smtClean="0">
                <a:solidFill>
                  <a:srgbClr val="FF0000"/>
                </a:solidFill>
                <a:ea typeface="Calibri" panose="020F0502020204030204" pitchFamily="34" charset="0"/>
                <a:cs typeface="Calibri" panose="020F0502020204030204" pitchFamily="34" charset="0"/>
              </a:rPr>
              <a:t>* Dėmesio</a:t>
            </a:r>
            <a:r>
              <a:rPr lang="en-US" b="1" dirty="0" smtClean="0">
                <a:solidFill>
                  <a:srgbClr val="FF0000"/>
                </a:solidFill>
                <a:ea typeface="Calibri" panose="020F0502020204030204" pitchFamily="34" charset="0"/>
                <a:cs typeface="Calibri" panose="020F0502020204030204" pitchFamily="34" charset="0"/>
              </a:rPr>
              <a:t>! </a:t>
            </a:r>
            <a:r>
              <a:rPr lang="lt-LT" dirty="0" err="1">
                <a:solidFill>
                  <a:schemeClr val="tx2"/>
                </a:solidFill>
                <a:cs typeface="Arial" panose="020B0604020202020204" pitchFamily="34" charset="0"/>
              </a:rPr>
              <a:t>Cituojamumo</a:t>
            </a:r>
            <a:r>
              <a:rPr lang="lt-LT" dirty="0">
                <a:solidFill>
                  <a:schemeClr val="tx2"/>
                </a:solidFill>
                <a:cs typeface="Arial" panose="020B0604020202020204" pitchFamily="34" charset="0"/>
              </a:rPr>
              <a:t> </a:t>
            </a:r>
            <a:r>
              <a:rPr lang="lt-LT" dirty="0" smtClean="0">
                <a:solidFill>
                  <a:schemeClr val="tx2"/>
                </a:solidFill>
                <a:cs typeface="Arial" panose="020B0604020202020204" pitchFamily="34" charset="0"/>
              </a:rPr>
              <a:t>rodikli</a:t>
            </a:r>
            <a:r>
              <a:rPr lang="en-US" dirty="0" smtClean="0">
                <a:solidFill>
                  <a:schemeClr val="tx2"/>
                </a:solidFill>
                <a:cs typeface="Arial" panose="020B0604020202020204" pitchFamily="34" charset="0"/>
              </a:rPr>
              <a:t>o</a:t>
            </a:r>
            <a:r>
              <a:rPr lang="lt-LT" dirty="0" smtClean="0">
                <a:solidFill>
                  <a:schemeClr val="tx2"/>
                </a:solidFill>
                <a:cs typeface="Arial" panose="020B0604020202020204" pitchFamily="34" charset="0"/>
              </a:rPr>
              <a:t> </a:t>
            </a:r>
            <a:r>
              <a:rPr lang="lt-LT" dirty="0">
                <a:solidFill>
                  <a:schemeClr val="tx2"/>
                </a:solidFill>
                <a:cs typeface="Arial" panose="020B0604020202020204" pitchFamily="34" charset="0"/>
              </a:rPr>
              <a:t>(angl. </a:t>
            </a:r>
            <a:r>
              <a:rPr lang="lt-LT" dirty="0" err="1">
                <a:solidFill>
                  <a:schemeClr val="tx2"/>
                </a:solidFill>
                <a:cs typeface="Arial" panose="020B0604020202020204" pitchFamily="34" charset="0"/>
              </a:rPr>
              <a:t>Impact</a:t>
            </a:r>
            <a:r>
              <a:rPr lang="lt-LT" dirty="0">
                <a:solidFill>
                  <a:schemeClr val="tx2"/>
                </a:solidFill>
                <a:cs typeface="Arial" panose="020B0604020202020204" pitchFamily="34" charset="0"/>
              </a:rPr>
              <a:t> </a:t>
            </a:r>
            <a:r>
              <a:rPr lang="lt-LT" dirty="0" err="1">
                <a:solidFill>
                  <a:schemeClr val="tx2"/>
                </a:solidFill>
                <a:cs typeface="Arial" panose="020B0604020202020204" pitchFamily="34" charset="0"/>
              </a:rPr>
              <a:t>Factor</a:t>
            </a:r>
            <a:r>
              <a:rPr lang="lt-LT" dirty="0">
                <a:solidFill>
                  <a:schemeClr val="tx2"/>
                </a:solidFill>
                <a:cs typeface="Arial" panose="020B0604020202020204" pitchFamily="34" charset="0"/>
              </a:rPr>
              <a:t>, </a:t>
            </a:r>
            <a:r>
              <a:rPr lang="lt-LT" dirty="0" smtClean="0">
                <a:solidFill>
                  <a:schemeClr val="tx2"/>
                </a:solidFill>
                <a:cs typeface="Arial" panose="020B0604020202020204" pitchFamily="34" charset="0"/>
                <a:hlinkClick r:id="rId3" tooltip="Santrumpos: IF"/>
              </a:rPr>
              <a:t>IF</a:t>
            </a:r>
            <a:r>
              <a:rPr lang="en-US" dirty="0" smtClean="0">
                <a:solidFill>
                  <a:schemeClr val="tx2"/>
                </a:solidFill>
                <a:cs typeface="Arial" panose="020B0604020202020204" pitchFamily="34" charset="0"/>
              </a:rPr>
              <a:t> /Journal Impact Factor, JIF</a:t>
            </a:r>
            <a:r>
              <a:rPr lang="lt-LT" dirty="0" smtClean="0">
                <a:solidFill>
                  <a:schemeClr val="tx2"/>
                </a:solidFill>
                <a:cs typeface="Arial" panose="020B0604020202020204" pitchFamily="34" charset="0"/>
              </a:rPr>
              <a:t>)</a:t>
            </a:r>
            <a:r>
              <a:rPr lang="en-US" dirty="0" smtClean="0">
                <a:solidFill>
                  <a:schemeClr val="tx2"/>
                </a:solidFill>
                <a:cs typeface="Arial" panose="020B0604020202020204" pitchFamily="34" charset="0"/>
              </a:rPr>
              <a:t> </a:t>
            </a:r>
            <a:r>
              <a:rPr lang="en-US" dirty="0" err="1" smtClean="0">
                <a:solidFill>
                  <a:schemeClr val="tx2"/>
                </a:solidFill>
                <a:cs typeface="Arial" panose="020B0604020202020204" pitchFamily="34" charset="0"/>
              </a:rPr>
              <a:t>negalima</a:t>
            </a:r>
            <a:r>
              <a:rPr lang="en-US" dirty="0" smtClean="0">
                <a:solidFill>
                  <a:schemeClr val="tx2"/>
                </a:solidFill>
                <a:cs typeface="Arial" panose="020B0604020202020204" pitchFamily="34" charset="0"/>
              </a:rPr>
              <a:t> </a:t>
            </a:r>
            <a:r>
              <a:rPr lang="en-US" dirty="0" err="1" smtClean="0">
                <a:solidFill>
                  <a:schemeClr val="tx2"/>
                </a:solidFill>
                <a:cs typeface="Arial" panose="020B0604020202020204" pitchFamily="34" charset="0"/>
              </a:rPr>
              <a:t>tapatinti</a:t>
            </a:r>
            <a:r>
              <a:rPr lang="en-US" dirty="0" smtClean="0">
                <a:solidFill>
                  <a:schemeClr val="tx2"/>
                </a:solidFill>
                <a:cs typeface="Arial" panose="020B0604020202020204" pitchFamily="34" charset="0"/>
              </a:rPr>
              <a:t> su </a:t>
            </a:r>
            <a:r>
              <a:rPr lang="en-US" dirty="0" err="1" smtClean="0">
                <a:solidFill>
                  <a:schemeClr val="tx2"/>
                </a:solidFill>
                <a:ea typeface="Calibri" panose="020F0502020204030204" pitchFamily="34" charset="0"/>
                <a:cs typeface="Calibri" panose="020F0502020204030204" pitchFamily="34" charset="0"/>
              </a:rPr>
              <a:t>kitu</a:t>
            </a:r>
            <a:r>
              <a:rPr lang="en-US" dirty="0" smtClean="0">
                <a:solidFill>
                  <a:schemeClr val="tx2"/>
                </a:solidFill>
                <a:ea typeface="Calibri" panose="020F0502020204030204" pitchFamily="34" charset="0"/>
                <a:cs typeface="Calibri" panose="020F0502020204030204" pitchFamily="34" charset="0"/>
              </a:rPr>
              <a:t> </a:t>
            </a:r>
            <a:r>
              <a:rPr lang="en-US" dirty="0" err="1" smtClean="0">
                <a:solidFill>
                  <a:schemeClr val="tx2"/>
                </a:solidFill>
                <a:ea typeface="Calibri" panose="020F0502020204030204" pitchFamily="34" charset="0"/>
                <a:cs typeface="Calibri" panose="020F0502020204030204" pitchFamily="34" charset="0"/>
              </a:rPr>
              <a:t>cituojamumo</a:t>
            </a:r>
            <a:r>
              <a:rPr lang="en-US" dirty="0" smtClean="0">
                <a:solidFill>
                  <a:schemeClr val="tx2"/>
                </a:solidFill>
                <a:ea typeface="Calibri" panose="020F0502020204030204" pitchFamily="34" charset="0"/>
                <a:cs typeface="Calibri" panose="020F0502020204030204" pitchFamily="34" charset="0"/>
              </a:rPr>
              <a:t> </a:t>
            </a:r>
            <a:r>
              <a:rPr lang="en-US" dirty="0" err="1" smtClean="0">
                <a:solidFill>
                  <a:schemeClr val="tx2"/>
                </a:solidFill>
                <a:ea typeface="Calibri" panose="020F0502020204030204" pitchFamily="34" charset="0"/>
                <a:cs typeface="Calibri" panose="020F0502020204030204" pitchFamily="34" charset="0"/>
              </a:rPr>
              <a:t>rodikliu</a:t>
            </a:r>
            <a:r>
              <a:rPr lang="en-US" dirty="0" smtClean="0">
                <a:solidFill>
                  <a:schemeClr val="tx2"/>
                </a:solidFill>
                <a:ea typeface="Calibri" panose="020F0502020204030204" pitchFamily="34" charset="0"/>
                <a:cs typeface="Calibri" panose="020F0502020204030204" pitchFamily="34" charset="0"/>
              </a:rPr>
              <a:t> – </a:t>
            </a:r>
            <a:r>
              <a:rPr lang="en-US" dirty="0" err="1" smtClean="0">
                <a:solidFill>
                  <a:schemeClr val="tx2"/>
                </a:solidFill>
                <a:ea typeface="Calibri" panose="020F0502020204030204" pitchFamily="34" charset="0"/>
                <a:cs typeface="Calibri" panose="020F0502020204030204" pitchFamily="34" charset="0"/>
              </a:rPr>
              <a:t>angl.</a:t>
            </a:r>
            <a:r>
              <a:rPr lang="en-US" dirty="0" smtClean="0">
                <a:solidFill>
                  <a:schemeClr val="tx2"/>
                </a:solidFill>
                <a:ea typeface="Calibri" panose="020F0502020204030204" pitchFamily="34" charset="0"/>
                <a:cs typeface="Calibri" panose="020F0502020204030204" pitchFamily="34" charset="0"/>
              </a:rPr>
              <a:t> </a:t>
            </a:r>
            <a:r>
              <a:rPr lang="en-US" dirty="0">
                <a:solidFill>
                  <a:schemeClr val="tx2"/>
                </a:solidFill>
              </a:rPr>
              <a:t>Journal Citation Indicator (JCI</a:t>
            </a:r>
            <a:r>
              <a:rPr lang="en-US" dirty="0" smtClean="0">
                <a:solidFill>
                  <a:schemeClr val="tx2"/>
                </a:solidFill>
              </a:rPr>
              <a:t>). </a:t>
            </a:r>
            <a:endParaRPr lang="lt-LT" dirty="0">
              <a:solidFill>
                <a:schemeClr val="tx2"/>
              </a:solidFill>
              <a:cs typeface="Arial" panose="020B0604020202020204" pitchFamily="34" charset="0"/>
            </a:endParaRPr>
          </a:p>
        </p:txBody>
      </p:sp>
    </p:spTree>
    <p:extLst>
      <p:ext uri="{BB962C8B-B14F-4D97-AF65-F5344CB8AC3E}">
        <p14:creationId xmlns:p14="http://schemas.microsoft.com/office/powerpoint/2010/main" val="80709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3"/>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513432" y="1426542"/>
            <a:ext cx="9415347" cy="4572329"/>
          </a:xfrm>
        </p:spPr>
        <p:txBody>
          <a:bodyPr/>
          <a:lstStyle/>
          <a:p>
            <a:r>
              <a:rPr lang="lt-LT" b="1" dirty="0">
                <a:solidFill>
                  <a:schemeClr val="accent1">
                    <a:lumMod val="50000"/>
                  </a:schemeClr>
                </a:solidFill>
                <a:cs typeface="Times New Roman" panose="02020603050405020304" pitchFamily="18" charset="0"/>
              </a:rPr>
              <a:t>Žurnalo </a:t>
            </a:r>
            <a:r>
              <a:rPr lang="lt-LT" b="1" dirty="0" err="1">
                <a:solidFill>
                  <a:schemeClr val="accent1">
                    <a:lumMod val="50000"/>
                  </a:schemeClr>
                </a:solidFill>
                <a:cs typeface="Times New Roman" panose="02020603050405020304" pitchFamily="18" charset="0"/>
              </a:rPr>
              <a:t>cituojamumo</a:t>
            </a:r>
            <a:r>
              <a:rPr lang="lt-LT" b="1" dirty="0">
                <a:solidFill>
                  <a:schemeClr val="accent1">
                    <a:lumMod val="50000"/>
                  </a:schemeClr>
                </a:solidFill>
                <a:cs typeface="Times New Roman" panose="02020603050405020304" pitchFamily="18" charset="0"/>
              </a:rPr>
              <a:t> rodiklis </a:t>
            </a:r>
            <a:r>
              <a:rPr lang="lt-LT" b="1" dirty="0">
                <a:cs typeface="Times New Roman" panose="02020603050405020304" pitchFamily="18" charset="0"/>
              </a:rPr>
              <a:t>(</a:t>
            </a:r>
            <a:r>
              <a:rPr lang="lt-LT" b="1" i="1" dirty="0" err="1">
                <a:cs typeface="Times New Roman" panose="02020603050405020304" pitchFamily="18" charset="0"/>
              </a:rPr>
              <a:t>Impact</a:t>
            </a:r>
            <a:r>
              <a:rPr lang="lt-LT" b="1" i="1" dirty="0">
                <a:cs typeface="Times New Roman" panose="02020603050405020304" pitchFamily="18" charset="0"/>
              </a:rPr>
              <a:t> </a:t>
            </a:r>
            <a:r>
              <a:rPr lang="lt-LT" b="1" i="1" dirty="0" err="1">
                <a:cs typeface="Times New Roman" panose="02020603050405020304" pitchFamily="18" charset="0"/>
              </a:rPr>
              <a:t>Factor</a:t>
            </a:r>
            <a:r>
              <a:rPr lang="lt-LT" b="1" dirty="0">
                <a:cs typeface="Times New Roman" panose="02020603050405020304" pitchFamily="18" charset="0"/>
              </a:rPr>
              <a:t>, IF </a:t>
            </a:r>
            <a:r>
              <a:rPr lang="en-US" b="1" dirty="0" err="1">
                <a:cs typeface="Times New Roman" panose="02020603050405020304" pitchFamily="18" charset="0"/>
              </a:rPr>
              <a:t>ar</a:t>
            </a:r>
            <a:r>
              <a:rPr lang="lt-LT" b="1" dirty="0">
                <a:cs typeface="Times New Roman" panose="02020603050405020304" pitchFamily="18" charset="0"/>
              </a:rPr>
              <a:t> JIF) </a:t>
            </a:r>
            <a:r>
              <a:rPr lang="lt-LT" dirty="0">
                <a:cs typeface="Times New Roman" panose="02020603050405020304" pitchFamily="18" charset="0"/>
              </a:rPr>
              <a:t>– žur­nalo populiarumo indeksas, parodantis, kiek kartų žurnalo, išleisto per praėjusius dvejus metus, straipsniai buvo cituoti einamaisiais metais</a:t>
            </a:r>
            <a:r>
              <a:rPr lang="lt-LT" dirty="0">
                <a:latin typeface="Times New Roman" panose="02020603050405020304" pitchFamily="18" charset="0"/>
                <a:cs typeface="Times New Roman" panose="02020603050405020304" pitchFamily="18" charset="0"/>
              </a:rPr>
              <a:t>. </a:t>
            </a:r>
          </a:p>
          <a:p>
            <a:endParaRPr lang="lt-LT" dirty="0"/>
          </a:p>
        </p:txBody>
      </p:sp>
      <p:sp>
        <p:nvSpPr>
          <p:cNvPr id="6" name="Text Placeholder 5"/>
          <p:cNvSpPr>
            <a:spLocks noGrp="1"/>
          </p:cNvSpPr>
          <p:nvPr>
            <p:ph type="body" sz="quarter" idx="18"/>
          </p:nvPr>
        </p:nvSpPr>
        <p:spPr>
          <a:xfrm>
            <a:off x="533914" y="294682"/>
            <a:ext cx="10486182" cy="509636"/>
          </a:xfrm>
        </p:spPr>
        <p:txBody>
          <a:bodyPr/>
          <a:lstStyle/>
          <a:p>
            <a:r>
              <a:rPr lang="lt-LT" sz="3200" dirty="0">
                <a:cs typeface="Times New Roman" panose="02020603050405020304" pitchFamily="18" charset="0"/>
              </a:rPr>
              <a:t>Svarbiausi </a:t>
            </a:r>
            <a:r>
              <a:rPr lang="lt-LT" sz="3200" i="1" dirty="0" err="1">
                <a:cs typeface="Times New Roman" panose="02020603050405020304" pitchFamily="18" charset="0"/>
              </a:rPr>
              <a:t>Web</a:t>
            </a:r>
            <a:r>
              <a:rPr lang="lt-LT" sz="3200" i="1" dirty="0">
                <a:cs typeface="Times New Roman" panose="02020603050405020304" pitchFamily="18" charset="0"/>
              </a:rPr>
              <a:t> </a:t>
            </a:r>
            <a:r>
              <a:rPr lang="lt-LT" sz="3200" i="1" dirty="0" err="1">
                <a:cs typeface="Times New Roman" panose="02020603050405020304" pitchFamily="18" charset="0"/>
              </a:rPr>
              <a:t>of</a:t>
            </a:r>
            <a:r>
              <a:rPr lang="lt-LT" sz="3200" i="1" dirty="0">
                <a:cs typeface="Times New Roman" panose="02020603050405020304" pitchFamily="18" charset="0"/>
              </a:rPr>
              <a:t> </a:t>
            </a:r>
            <a:r>
              <a:rPr lang="lt-LT" sz="3200" i="1" dirty="0" err="1">
                <a:cs typeface="Times New Roman" panose="02020603050405020304" pitchFamily="18" charset="0"/>
              </a:rPr>
              <a:t>Science</a:t>
            </a:r>
            <a:r>
              <a:rPr lang="lt-LT" sz="3200" i="1" dirty="0">
                <a:cs typeface="Times New Roman" panose="02020603050405020304" pitchFamily="18" charset="0"/>
              </a:rPr>
              <a:t> </a:t>
            </a:r>
            <a:r>
              <a:rPr lang="lt-LT" sz="3200" dirty="0">
                <a:cs typeface="Times New Roman" panose="02020603050405020304" pitchFamily="18" charset="0"/>
              </a:rPr>
              <a:t>žurnalų rodikliai: ž</a:t>
            </a:r>
            <a:r>
              <a:rPr lang="pt-BR" sz="3200" dirty="0" err="1">
                <a:cs typeface="Times New Roman" panose="02020603050405020304" pitchFamily="18" charset="0"/>
              </a:rPr>
              <a:t>urnalo</a:t>
            </a:r>
            <a:r>
              <a:rPr lang="pt-BR" sz="3200" dirty="0">
                <a:cs typeface="Times New Roman" panose="02020603050405020304" pitchFamily="18" charset="0"/>
              </a:rPr>
              <a:t> </a:t>
            </a:r>
            <a:r>
              <a:rPr lang="pt-BR" sz="3200" dirty="0" err="1">
                <a:cs typeface="Times New Roman" panose="02020603050405020304" pitchFamily="18" charset="0"/>
              </a:rPr>
              <a:t>cituojamumo</a:t>
            </a:r>
            <a:r>
              <a:rPr lang="pt-BR" sz="3200" dirty="0">
                <a:cs typeface="Times New Roman" panose="02020603050405020304" pitchFamily="18" charset="0"/>
              </a:rPr>
              <a:t> </a:t>
            </a:r>
            <a:r>
              <a:rPr lang="pt-BR" sz="3200" dirty="0" err="1">
                <a:cs typeface="Times New Roman" panose="02020603050405020304" pitchFamily="18" charset="0"/>
              </a:rPr>
              <a:t>rodiklis</a:t>
            </a:r>
            <a:r>
              <a:rPr lang="pt-BR" sz="3200" dirty="0">
                <a:cs typeface="Times New Roman" panose="02020603050405020304" pitchFamily="18" charset="0"/>
              </a:rPr>
              <a:t> (</a:t>
            </a:r>
            <a:r>
              <a:rPr lang="pt-BR" sz="3200" i="1" dirty="0" err="1">
                <a:cs typeface="Times New Roman" panose="02020603050405020304" pitchFamily="18" charset="0"/>
              </a:rPr>
              <a:t>Impact</a:t>
            </a:r>
            <a:r>
              <a:rPr lang="pt-BR" sz="3200" i="1" dirty="0">
                <a:cs typeface="Times New Roman" panose="02020603050405020304" pitchFamily="18" charset="0"/>
              </a:rPr>
              <a:t> </a:t>
            </a:r>
            <a:r>
              <a:rPr lang="pt-BR" sz="3200" i="1" dirty="0" err="1">
                <a:cs typeface="Times New Roman" panose="02020603050405020304" pitchFamily="18" charset="0"/>
              </a:rPr>
              <a:t>Factor</a:t>
            </a:r>
            <a:r>
              <a:rPr lang="pt-BR" sz="3200" dirty="0">
                <a:cs typeface="Times New Roman" panose="02020603050405020304" pitchFamily="18" charset="0"/>
              </a:rPr>
              <a:t>) </a:t>
            </a:r>
            <a:endParaRPr lang="lt-LT" sz="3200" dirty="0">
              <a:cs typeface="Times New Roman" panose="02020603050405020304" pitchFamily="18" charset="0"/>
            </a:endParaRPr>
          </a:p>
          <a:p>
            <a:endParaRPr lang="lt-LT" sz="3200" dirty="0"/>
          </a:p>
        </p:txBody>
      </p:sp>
      <p:grpSp>
        <p:nvGrpSpPr>
          <p:cNvPr id="7" name="Group 6"/>
          <p:cNvGrpSpPr/>
          <p:nvPr/>
        </p:nvGrpSpPr>
        <p:grpSpPr>
          <a:xfrm>
            <a:off x="1192164" y="2412503"/>
            <a:ext cx="2255040" cy="789016"/>
            <a:chOff x="-64954" y="118443"/>
            <a:chExt cx="2255040" cy="789016"/>
          </a:xfrm>
        </p:grpSpPr>
        <p:sp>
          <p:nvSpPr>
            <p:cNvPr id="8" name="Rectangle 7"/>
            <p:cNvSpPr/>
            <p:nvPr/>
          </p:nvSpPr>
          <p:spPr>
            <a:xfrm>
              <a:off x="-64954" y="118443"/>
              <a:ext cx="2187843" cy="761916"/>
            </a:xfrm>
            <a:prstGeom prst="rect">
              <a:avLst/>
            </a:prstGeom>
            <a:solidFill>
              <a:schemeClr val="accent1">
                <a:lumMod val="5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243" y="145543"/>
              <a:ext cx="2187843" cy="761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lt-LT" sz="2000" b="1" dirty="0" smtClean="0">
                  <a:cs typeface="Times New Roman" panose="02020603050405020304" pitchFamily="18" charset="0"/>
                </a:rPr>
                <a:t>20</a:t>
              </a:r>
              <a:r>
                <a:rPr lang="en-US" sz="2000" b="1" dirty="0" smtClean="0">
                  <a:cs typeface="Times New Roman" panose="02020603050405020304" pitchFamily="18" charset="0"/>
                </a:rPr>
                <a:t>21</a:t>
              </a:r>
              <a:r>
                <a:rPr lang="lt-LT" sz="2000" b="1" dirty="0" smtClean="0">
                  <a:cs typeface="Times New Roman" panose="02020603050405020304" pitchFamily="18" charset="0"/>
                </a:rPr>
                <a:t> </a:t>
              </a:r>
              <a:r>
                <a:rPr lang="lt-LT" sz="2000" b="1" dirty="0">
                  <a:cs typeface="Times New Roman" panose="02020603050405020304" pitchFamily="18" charset="0"/>
                </a:rPr>
                <a:t>IF = A/B </a:t>
              </a:r>
            </a:p>
          </p:txBody>
        </p:sp>
      </p:grpSp>
      <p:grpSp>
        <p:nvGrpSpPr>
          <p:cNvPr id="10" name="Group 9"/>
          <p:cNvGrpSpPr/>
          <p:nvPr/>
        </p:nvGrpSpPr>
        <p:grpSpPr>
          <a:xfrm>
            <a:off x="3745476" y="2232260"/>
            <a:ext cx="4417621" cy="1149502"/>
            <a:chOff x="2243" y="907459"/>
            <a:chExt cx="2187843" cy="3362968"/>
          </a:xfrm>
        </p:grpSpPr>
        <p:sp>
          <p:nvSpPr>
            <p:cNvPr id="11" name="Rectangle 10"/>
            <p:cNvSpPr/>
            <p:nvPr/>
          </p:nvSpPr>
          <p:spPr>
            <a:xfrm>
              <a:off x="2243" y="907459"/>
              <a:ext cx="2187843" cy="3362968"/>
            </a:xfrm>
            <a:prstGeom prst="rect">
              <a:avLst/>
            </a:prstGeom>
            <a:solidFill>
              <a:schemeClr val="accent1">
                <a:lumMod val="20000"/>
                <a:lumOff val="80000"/>
                <a:alpha val="90000"/>
              </a:schemeClr>
            </a:solidFill>
            <a:ln w="15875">
              <a:solidFill>
                <a:schemeClr val="accent1">
                  <a:lumMod val="5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243" y="907459"/>
              <a:ext cx="2187843" cy="3362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ctr" anchorCtr="1">
              <a:noAutofit/>
            </a:bodyPr>
            <a:lstStyle/>
            <a:p>
              <a:pPr marL="228600" lvl="1" indent="-228600" defTabSz="889000">
                <a:lnSpc>
                  <a:spcPct val="90000"/>
                </a:lnSpc>
                <a:spcBef>
                  <a:spcPct val="0"/>
                </a:spcBef>
                <a:spcAft>
                  <a:spcPct val="15000"/>
                </a:spcAft>
                <a:buChar char="••"/>
              </a:pPr>
              <a:r>
                <a:rPr lang="lt-LT" sz="1700" dirty="0">
                  <a:cs typeface="Times New Roman" panose="02020603050405020304" pitchFamily="18" charset="0"/>
                </a:rPr>
                <a:t>A = žurnalo straipsnių, </a:t>
              </a:r>
              <a:r>
                <a:rPr lang="lt-LT" sz="1700" dirty="0" smtClean="0">
                  <a:cs typeface="Times New Roman" panose="02020603050405020304" pitchFamily="18" charset="0"/>
                </a:rPr>
                <a:t>publikuotų 20</a:t>
              </a:r>
              <a:r>
                <a:rPr lang="en-US" sz="1700" dirty="0" smtClean="0">
                  <a:cs typeface="Times New Roman" panose="02020603050405020304" pitchFamily="18" charset="0"/>
                </a:rPr>
                <a:t>19</a:t>
              </a:r>
              <a:r>
                <a:rPr lang="lt-LT" sz="1700" dirty="0" smtClean="0">
                  <a:cs typeface="Times New Roman" panose="02020603050405020304" pitchFamily="18" charset="0"/>
                </a:rPr>
                <a:t> m. </a:t>
              </a:r>
              <a:r>
                <a:rPr lang="lt-LT" sz="1700" dirty="0">
                  <a:cs typeface="Times New Roman" panose="02020603050405020304" pitchFamily="18" charset="0"/>
                </a:rPr>
                <a:t>ir </a:t>
              </a:r>
              <a:r>
                <a:rPr lang="lt-LT" sz="1700" dirty="0" smtClean="0">
                  <a:cs typeface="Times New Roman" panose="02020603050405020304" pitchFamily="18" charset="0"/>
                </a:rPr>
                <a:t>20</a:t>
              </a:r>
              <a:r>
                <a:rPr lang="en-US" sz="1700" dirty="0" smtClean="0">
                  <a:cs typeface="Times New Roman" panose="02020603050405020304" pitchFamily="18" charset="0"/>
                </a:rPr>
                <a:t>20</a:t>
              </a:r>
              <a:r>
                <a:rPr lang="lt-LT" sz="1700" dirty="0" smtClean="0">
                  <a:cs typeface="Times New Roman" panose="02020603050405020304" pitchFamily="18" charset="0"/>
                </a:rPr>
                <a:t> </a:t>
              </a:r>
              <a:r>
                <a:rPr lang="lt-LT" sz="1700" dirty="0">
                  <a:cs typeface="Times New Roman" panose="02020603050405020304" pitchFamily="18" charset="0"/>
                </a:rPr>
                <a:t>m</a:t>
              </a:r>
              <a:r>
                <a:rPr lang="lt-LT" sz="1700" dirty="0" smtClean="0">
                  <a:cs typeface="Times New Roman" panose="02020603050405020304" pitchFamily="18" charset="0"/>
                </a:rPr>
                <a:t>., </a:t>
              </a:r>
              <a:r>
                <a:rPr lang="lt-LT" sz="1700" dirty="0">
                  <a:cs typeface="Times New Roman" panose="02020603050405020304" pitchFamily="18" charset="0"/>
                </a:rPr>
                <a:t>citavimų skaičius per </a:t>
              </a:r>
              <a:r>
                <a:rPr lang="lt-LT" sz="1700" dirty="0" smtClean="0">
                  <a:cs typeface="Times New Roman" panose="02020603050405020304" pitchFamily="18" charset="0"/>
                </a:rPr>
                <a:t>20</a:t>
              </a:r>
              <a:r>
                <a:rPr lang="en-US" sz="1700" dirty="0" smtClean="0">
                  <a:cs typeface="Times New Roman" panose="02020603050405020304" pitchFamily="18" charset="0"/>
                </a:rPr>
                <a:t>21</a:t>
              </a:r>
              <a:r>
                <a:rPr lang="lt-LT" sz="1700" dirty="0" smtClean="0">
                  <a:cs typeface="Times New Roman" panose="02020603050405020304" pitchFamily="18" charset="0"/>
                </a:rPr>
                <a:t> </a:t>
              </a:r>
              <a:r>
                <a:rPr lang="lt-LT" sz="1700" dirty="0">
                  <a:cs typeface="Times New Roman" panose="02020603050405020304" pitchFamily="18" charset="0"/>
                </a:rPr>
                <a:t>m</a:t>
              </a:r>
              <a:r>
                <a:rPr lang="lt-LT" sz="1700" dirty="0" smtClean="0">
                  <a:cs typeface="Times New Roman" panose="02020603050405020304" pitchFamily="18" charset="0"/>
                </a:rPr>
                <a:t>. </a:t>
              </a:r>
            </a:p>
            <a:p>
              <a:pPr marL="228600" lvl="1" indent="-228600" defTabSz="889000">
                <a:lnSpc>
                  <a:spcPct val="90000"/>
                </a:lnSpc>
                <a:spcBef>
                  <a:spcPct val="0"/>
                </a:spcBef>
                <a:spcAft>
                  <a:spcPct val="15000"/>
                </a:spcAft>
                <a:buChar char="••"/>
              </a:pPr>
              <a:r>
                <a:rPr lang="lt-LT" sz="1700" dirty="0" smtClean="0">
                  <a:cs typeface="Times New Roman" panose="02020603050405020304" pitchFamily="18" charset="0"/>
                </a:rPr>
                <a:t>B</a:t>
              </a:r>
              <a:r>
                <a:rPr lang="lt-LT" sz="1700" dirty="0">
                  <a:cs typeface="Times New Roman" panose="02020603050405020304" pitchFamily="18" charset="0"/>
                </a:rPr>
                <a:t> = bendras žurnalo </a:t>
              </a:r>
              <a:r>
                <a:rPr lang="lt-LT" sz="1700" dirty="0" smtClean="0">
                  <a:cs typeface="Times New Roman" panose="02020603050405020304" pitchFamily="18" charset="0"/>
                </a:rPr>
                <a:t>straipsnių, </a:t>
              </a:r>
              <a:r>
                <a:rPr lang="lt-LT" sz="1700" dirty="0">
                  <a:cs typeface="Times New Roman" panose="02020603050405020304" pitchFamily="18" charset="0"/>
                </a:rPr>
                <a:t>publikuotų </a:t>
              </a:r>
              <a:r>
                <a:rPr lang="lt-LT" sz="1700" dirty="0" smtClean="0">
                  <a:cs typeface="Times New Roman" panose="02020603050405020304" pitchFamily="18" charset="0"/>
                </a:rPr>
                <a:t>201</a:t>
              </a:r>
              <a:r>
                <a:rPr lang="en-US" sz="1700" dirty="0" smtClean="0">
                  <a:cs typeface="Times New Roman" panose="02020603050405020304" pitchFamily="18" charset="0"/>
                </a:rPr>
                <a:t>9</a:t>
              </a:r>
              <a:r>
                <a:rPr lang="lt-LT" sz="1700" dirty="0" smtClean="0">
                  <a:cs typeface="Times New Roman" panose="02020603050405020304" pitchFamily="18" charset="0"/>
                </a:rPr>
                <a:t> m. </a:t>
              </a:r>
              <a:r>
                <a:rPr lang="lt-LT" sz="1700" dirty="0">
                  <a:cs typeface="Times New Roman" panose="02020603050405020304" pitchFamily="18" charset="0"/>
                </a:rPr>
                <a:t>ir </a:t>
              </a:r>
              <a:r>
                <a:rPr lang="lt-LT" sz="1700" dirty="0" smtClean="0">
                  <a:cs typeface="Times New Roman" panose="02020603050405020304" pitchFamily="18" charset="0"/>
                </a:rPr>
                <a:t>20</a:t>
              </a:r>
              <a:r>
                <a:rPr lang="en-US" sz="1700" dirty="0" smtClean="0">
                  <a:cs typeface="Times New Roman" panose="02020603050405020304" pitchFamily="18" charset="0"/>
                </a:rPr>
                <a:t>20</a:t>
              </a:r>
              <a:r>
                <a:rPr lang="lt-LT" sz="1700" dirty="0" smtClean="0">
                  <a:cs typeface="Times New Roman" panose="02020603050405020304" pitchFamily="18" charset="0"/>
                </a:rPr>
                <a:t> </a:t>
              </a:r>
              <a:r>
                <a:rPr lang="lt-LT" sz="1700" dirty="0">
                  <a:cs typeface="Times New Roman" panose="02020603050405020304" pitchFamily="18" charset="0"/>
                </a:rPr>
                <a:t>m., </a:t>
              </a:r>
              <a:r>
                <a:rPr lang="lt-LT" sz="1700" dirty="0" smtClean="0">
                  <a:cs typeface="Times New Roman" panose="02020603050405020304" pitchFamily="18" charset="0"/>
                </a:rPr>
                <a:t>skaičius </a:t>
              </a:r>
              <a:endParaRPr lang="lt-LT" sz="1700" kern="1200" dirty="0">
                <a:cs typeface="Times New Roman" panose="02020603050405020304" pitchFamily="18" charset="0"/>
              </a:endParaRPr>
            </a:p>
          </p:txBody>
        </p:sp>
      </p:grpSp>
      <p:sp>
        <p:nvSpPr>
          <p:cNvPr id="2" name="Rectangle 1"/>
          <p:cNvSpPr/>
          <p:nvPr/>
        </p:nvSpPr>
        <p:spPr>
          <a:xfrm>
            <a:off x="533914" y="3598022"/>
            <a:ext cx="6096000" cy="1200329"/>
          </a:xfrm>
          <a:prstGeom prst="rect">
            <a:avLst/>
          </a:prstGeom>
        </p:spPr>
        <p:txBody>
          <a:bodyPr>
            <a:spAutoFit/>
          </a:bodyPr>
          <a:lstStyle/>
          <a:p>
            <a:pPr marL="285750" indent="-285750">
              <a:buFont typeface="Wingdings" panose="05000000000000000000" pitchFamily="2" charset="2"/>
              <a:buChar char="Ø"/>
            </a:pPr>
            <a:r>
              <a:rPr lang="lt-LT" b="1" dirty="0">
                <a:solidFill>
                  <a:schemeClr val="accent1">
                    <a:lumMod val="50000"/>
                  </a:schemeClr>
                </a:solidFill>
                <a:cs typeface="Times New Roman" panose="02020603050405020304" pitchFamily="18" charset="0"/>
              </a:rPr>
              <a:t>IF neskaičiuojamas</a:t>
            </a:r>
            <a:r>
              <a:rPr lang="lt-LT" dirty="0">
                <a:cs typeface="Times New Roman" panose="02020603050405020304" pitchFamily="18" charset="0"/>
              </a:rPr>
              <a:t> </a:t>
            </a:r>
            <a:r>
              <a:rPr lang="lt-LT" dirty="0" err="1">
                <a:cs typeface="Times New Roman" panose="02020603050405020304" pitchFamily="18" charset="0"/>
              </a:rPr>
              <a:t>Arts</a:t>
            </a:r>
            <a:r>
              <a:rPr lang="lt-LT" dirty="0">
                <a:cs typeface="Times New Roman" panose="02020603050405020304" pitchFamily="18" charset="0"/>
              </a:rPr>
              <a:t> &amp; </a:t>
            </a:r>
            <a:r>
              <a:rPr lang="lt-LT" dirty="0" err="1">
                <a:cs typeface="Times New Roman" panose="02020603050405020304" pitchFamily="18" charset="0"/>
              </a:rPr>
              <a:t>Humanities</a:t>
            </a:r>
            <a:r>
              <a:rPr lang="lt-LT" dirty="0">
                <a:cs typeface="Times New Roman" panose="02020603050405020304" pitchFamily="18" charset="0"/>
              </a:rPr>
              <a:t> </a:t>
            </a:r>
            <a:r>
              <a:rPr lang="lt-LT" dirty="0" err="1">
                <a:cs typeface="Times New Roman" panose="02020603050405020304" pitchFamily="18" charset="0"/>
              </a:rPr>
              <a:t>Citation</a:t>
            </a:r>
            <a:r>
              <a:rPr lang="lt-LT" dirty="0">
                <a:cs typeface="Times New Roman" panose="02020603050405020304" pitchFamily="18" charset="0"/>
              </a:rPr>
              <a:t> </a:t>
            </a:r>
            <a:r>
              <a:rPr lang="lt-LT" dirty="0" err="1">
                <a:cs typeface="Times New Roman" panose="02020603050405020304" pitchFamily="18" charset="0"/>
              </a:rPr>
              <a:t>Index</a:t>
            </a:r>
            <a:r>
              <a:rPr lang="lt-LT" dirty="0">
                <a:cs typeface="Times New Roman" panose="02020603050405020304" pitchFamily="18" charset="0"/>
              </a:rPr>
              <a:t> (</a:t>
            </a:r>
            <a:r>
              <a:rPr lang="lt-LT" b="1" dirty="0">
                <a:solidFill>
                  <a:schemeClr val="accent1">
                    <a:lumMod val="50000"/>
                  </a:schemeClr>
                </a:solidFill>
                <a:cs typeface="Times New Roman" panose="02020603050405020304" pitchFamily="18" charset="0"/>
              </a:rPr>
              <a:t>AHCI</a:t>
            </a:r>
            <a:r>
              <a:rPr lang="lt-LT" dirty="0">
                <a:cs typeface="Times New Roman" panose="02020603050405020304" pitchFamily="18" charset="0"/>
              </a:rPr>
              <a:t>) ir </a:t>
            </a:r>
            <a:r>
              <a:rPr lang="lt-LT" dirty="0" err="1">
                <a:cs typeface="Times New Roman" panose="02020603050405020304" pitchFamily="18" charset="0"/>
              </a:rPr>
              <a:t>Emerging</a:t>
            </a:r>
            <a:r>
              <a:rPr lang="lt-LT" dirty="0">
                <a:cs typeface="Times New Roman" panose="02020603050405020304" pitchFamily="18" charset="0"/>
              </a:rPr>
              <a:t> </a:t>
            </a:r>
            <a:r>
              <a:rPr lang="lt-LT" dirty="0" err="1">
                <a:cs typeface="Times New Roman" panose="02020603050405020304" pitchFamily="18" charset="0"/>
              </a:rPr>
              <a:t>Sources</a:t>
            </a:r>
            <a:r>
              <a:rPr lang="lt-LT" dirty="0">
                <a:cs typeface="Times New Roman" panose="02020603050405020304" pitchFamily="18" charset="0"/>
              </a:rPr>
              <a:t> </a:t>
            </a:r>
            <a:r>
              <a:rPr lang="lt-LT" dirty="0" err="1">
                <a:cs typeface="Times New Roman" panose="02020603050405020304" pitchFamily="18" charset="0"/>
              </a:rPr>
              <a:t>Citation</a:t>
            </a:r>
            <a:r>
              <a:rPr lang="lt-LT" dirty="0">
                <a:cs typeface="Times New Roman" panose="02020603050405020304" pitchFamily="18" charset="0"/>
              </a:rPr>
              <a:t> </a:t>
            </a:r>
            <a:r>
              <a:rPr lang="lt-LT" dirty="0" err="1">
                <a:cs typeface="Times New Roman" panose="02020603050405020304" pitchFamily="18" charset="0"/>
              </a:rPr>
              <a:t>Index</a:t>
            </a:r>
            <a:r>
              <a:rPr lang="lt-LT" dirty="0">
                <a:cs typeface="Times New Roman" panose="02020603050405020304" pitchFamily="18" charset="0"/>
              </a:rPr>
              <a:t> (</a:t>
            </a:r>
            <a:r>
              <a:rPr lang="lt-LT" b="1" dirty="0">
                <a:solidFill>
                  <a:schemeClr val="accent1">
                    <a:lumMod val="50000"/>
                  </a:schemeClr>
                </a:solidFill>
                <a:cs typeface="Times New Roman" panose="02020603050405020304" pitchFamily="18" charset="0"/>
              </a:rPr>
              <a:t>ESCI</a:t>
            </a:r>
            <a:r>
              <a:rPr lang="lt-LT" dirty="0">
                <a:cs typeface="Times New Roman" panose="02020603050405020304" pitchFamily="18" charset="0"/>
              </a:rPr>
              <a:t>) </a:t>
            </a:r>
            <a:r>
              <a:rPr lang="lt-LT" b="1" dirty="0">
                <a:solidFill>
                  <a:schemeClr val="accent1">
                    <a:lumMod val="50000"/>
                  </a:schemeClr>
                </a:solidFill>
                <a:cs typeface="Times New Roman" panose="02020603050405020304" pitchFamily="18" charset="0"/>
              </a:rPr>
              <a:t>rodyklių</a:t>
            </a:r>
            <a:r>
              <a:rPr lang="lt-LT" dirty="0">
                <a:cs typeface="Times New Roman" panose="02020603050405020304" pitchFamily="18" charset="0"/>
              </a:rPr>
              <a:t> </a:t>
            </a:r>
            <a:r>
              <a:rPr lang="lt-LT" b="1" dirty="0">
                <a:solidFill>
                  <a:schemeClr val="accent1">
                    <a:lumMod val="50000"/>
                  </a:schemeClr>
                </a:solidFill>
                <a:cs typeface="Times New Roman" panose="02020603050405020304" pitchFamily="18" charset="0"/>
              </a:rPr>
              <a:t>žurnalams</a:t>
            </a:r>
            <a:r>
              <a:rPr lang="lt-LT" dirty="0">
                <a:cs typeface="Times New Roman" panose="02020603050405020304" pitchFamily="18" charset="0"/>
              </a:rPr>
              <a:t>; </a:t>
            </a:r>
          </a:p>
          <a:p>
            <a:pPr marL="285750" indent="-285750">
              <a:buFont typeface="Wingdings" panose="05000000000000000000" pitchFamily="2" charset="2"/>
              <a:buChar char="Ø"/>
            </a:pPr>
            <a:r>
              <a:rPr lang="lt-LT" dirty="0">
                <a:cs typeface="Times New Roman" panose="02020603050405020304" pitchFamily="18" charset="0"/>
              </a:rPr>
              <a:t>IF </a:t>
            </a:r>
            <a:r>
              <a:rPr lang="lt-LT" b="1" dirty="0">
                <a:solidFill>
                  <a:schemeClr val="accent1">
                    <a:lumMod val="50000"/>
                  </a:schemeClr>
                </a:solidFill>
                <a:cs typeface="Times New Roman" panose="02020603050405020304" pitchFamily="18" charset="0"/>
              </a:rPr>
              <a:t>netinka skirtingų mokslo krypčių žurnalams palyginti</a:t>
            </a:r>
            <a:endParaRPr lang="lt-LT" dirty="0">
              <a:cs typeface="Times New Roman" panose="02020603050405020304" pitchFamily="18" charset="0"/>
            </a:endParaRPr>
          </a:p>
        </p:txBody>
      </p:sp>
      <p:sp>
        <p:nvSpPr>
          <p:cNvPr id="3" name="Rectangle 2"/>
          <p:cNvSpPr/>
          <p:nvPr/>
        </p:nvSpPr>
        <p:spPr>
          <a:xfrm>
            <a:off x="697476" y="4825678"/>
            <a:ext cx="6096000" cy="923330"/>
          </a:xfrm>
          <a:prstGeom prst="rect">
            <a:avLst/>
          </a:prstGeom>
        </p:spPr>
        <p:txBody>
          <a:bodyPr>
            <a:spAutoFit/>
          </a:bodyPr>
          <a:lstStyle/>
          <a:p>
            <a:pPr algn="ctr"/>
            <a:r>
              <a:rPr lang="lt-LT" b="1" dirty="0">
                <a:solidFill>
                  <a:schemeClr val="accent1">
                    <a:lumMod val="50000"/>
                  </a:schemeClr>
                </a:solidFill>
                <a:cs typeface="Times New Roman" panose="02020603050405020304" pitchFamily="18" charset="0"/>
              </a:rPr>
              <a:t>PAVYZDYS:</a:t>
            </a:r>
            <a:r>
              <a:rPr lang="lt-LT" b="1" dirty="0">
                <a:cs typeface="Times New Roman" panose="02020603050405020304" pitchFamily="18" charset="0"/>
              </a:rPr>
              <a:t> </a:t>
            </a:r>
          </a:p>
          <a:p>
            <a:pPr algn="ctr"/>
            <a:r>
              <a:rPr lang="lt-LT" b="1" dirty="0">
                <a:cs typeface="Times New Roman" panose="02020603050405020304" pitchFamily="18" charset="0"/>
              </a:rPr>
              <a:t>žurnalo „</a:t>
            </a:r>
            <a:r>
              <a:rPr lang="lt-LT" b="1" i="1" dirty="0" err="1">
                <a:cs typeface="Times New Roman" panose="02020603050405020304" pitchFamily="18" charset="0"/>
              </a:rPr>
              <a:t>Journal</a:t>
            </a:r>
            <a:r>
              <a:rPr lang="lt-LT" b="1" i="1" dirty="0">
                <a:cs typeface="Times New Roman" panose="02020603050405020304" pitchFamily="18" charset="0"/>
              </a:rPr>
              <a:t> </a:t>
            </a:r>
            <a:r>
              <a:rPr lang="lt-LT" b="1" i="1" dirty="0" err="1">
                <a:cs typeface="Times New Roman" panose="02020603050405020304" pitchFamily="18" charset="0"/>
              </a:rPr>
              <a:t>of</a:t>
            </a:r>
            <a:r>
              <a:rPr lang="lt-LT" b="1" i="1" dirty="0">
                <a:cs typeface="Times New Roman" panose="02020603050405020304" pitchFamily="18" charset="0"/>
              </a:rPr>
              <a:t> </a:t>
            </a:r>
            <a:r>
              <a:rPr lang="lt-LT" b="1" i="1" dirty="0" err="1">
                <a:cs typeface="Times New Roman" panose="02020603050405020304" pitchFamily="18" charset="0"/>
              </a:rPr>
              <a:t>Cleaner</a:t>
            </a:r>
            <a:r>
              <a:rPr lang="lt-LT" b="1" i="1" dirty="0">
                <a:cs typeface="Times New Roman" panose="02020603050405020304" pitchFamily="18" charset="0"/>
              </a:rPr>
              <a:t> </a:t>
            </a:r>
            <a:r>
              <a:rPr lang="lt-LT" b="1" i="1" dirty="0" err="1">
                <a:cs typeface="Times New Roman" panose="02020603050405020304" pitchFamily="18" charset="0"/>
              </a:rPr>
              <a:t>Production</a:t>
            </a:r>
            <a:r>
              <a:rPr lang="lt-LT" b="1" dirty="0">
                <a:cs typeface="Times New Roman" panose="02020603050405020304" pitchFamily="18" charset="0"/>
              </a:rPr>
              <a:t>“ IF apskaičiavimas </a:t>
            </a:r>
          </a:p>
          <a:p>
            <a:pPr algn="ctr"/>
            <a:r>
              <a:rPr lang="lt-LT" b="1" dirty="0">
                <a:cs typeface="Times New Roman" panose="02020603050405020304"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4265078644"/>
              </p:ext>
            </p:extLst>
          </p:nvPr>
        </p:nvGraphicFramePr>
        <p:xfrm>
          <a:off x="998483" y="5487011"/>
          <a:ext cx="3092670" cy="1368995"/>
        </p:xfrm>
        <a:graphic>
          <a:graphicData uri="http://schemas.openxmlformats.org/presentationml/2006/ole">
            <mc:AlternateContent xmlns:mc="http://schemas.openxmlformats.org/markup-compatibility/2006">
              <mc:Choice xmlns:v="urn:schemas-microsoft-com:vml" Requires="v">
                <p:oleObj spid="_x0000_s1034" name="Bitmap Image" r:id="rId4" imgW="6713280" imgH="2971800" progId="PBrush">
                  <p:embed/>
                </p:oleObj>
              </mc:Choice>
              <mc:Fallback>
                <p:oleObj name="Bitmap Image" r:id="rId4" imgW="6713280" imgH="2971800" progId="PBrush">
                  <p:embed/>
                  <p:pic>
                    <p:nvPicPr>
                      <p:cNvPr id="2" name="Object 1"/>
                      <p:cNvPicPr/>
                      <p:nvPr/>
                    </p:nvPicPr>
                    <p:blipFill>
                      <a:blip r:embed="rId5"/>
                      <a:stretch>
                        <a:fillRect/>
                      </a:stretch>
                    </p:blipFill>
                    <p:spPr>
                      <a:xfrm>
                        <a:off x="998483" y="5487011"/>
                        <a:ext cx="3092670" cy="1368995"/>
                      </a:xfrm>
                      <a:prstGeom prst="rect">
                        <a:avLst/>
                      </a:prstGeom>
                    </p:spPr>
                  </p:pic>
                </p:oleObj>
              </mc:Fallback>
            </mc:AlternateContent>
          </a:graphicData>
        </a:graphic>
      </p:graphicFrame>
    </p:spTree>
    <p:extLst>
      <p:ext uri="{BB962C8B-B14F-4D97-AF65-F5344CB8AC3E}">
        <p14:creationId xmlns:p14="http://schemas.microsoft.com/office/powerpoint/2010/main" val="87305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BBDCAF9-A99D-AB48-B61A-DEA4A9FF6C9F}"/>
              </a:ext>
            </a:extLst>
          </p:cNvPr>
          <p:cNvPicPr>
            <a:picLocks noChangeAspect="1"/>
          </p:cNvPicPr>
          <p:nvPr/>
        </p:nvPicPr>
        <p:blipFill rotWithShape="1">
          <a:blip r:embed="rId2"/>
          <a:srcRect r="9625" b="-49952"/>
          <a:stretch/>
        </p:blipFill>
        <p:spPr>
          <a:xfrm>
            <a:off x="1173378" y="1207114"/>
            <a:ext cx="11018622" cy="285659"/>
          </a:xfrm>
          <a:prstGeom prst="rect">
            <a:avLst/>
          </a:prstGeom>
        </p:spPr>
      </p:pic>
      <p:sp>
        <p:nvSpPr>
          <p:cNvPr id="5" name="Text Placeholder 4"/>
          <p:cNvSpPr>
            <a:spLocks noGrp="1"/>
          </p:cNvSpPr>
          <p:nvPr>
            <p:ph type="body" sz="quarter" idx="16"/>
          </p:nvPr>
        </p:nvSpPr>
        <p:spPr>
          <a:xfrm>
            <a:off x="439321" y="1788729"/>
            <a:ext cx="9415347" cy="4572329"/>
          </a:xfrm>
        </p:spPr>
        <p:txBody>
          <a:bodyPr/>
          <a:lstStyle/>
          <a:p>
            <a:r>
              <a:rPr lang="lt-LT" b="1" dirty="0">
                <a:solidFill>
                  <a:schemeClr val="accent1">
                    <a:lumMod val="50000"/>
                  </a:schemeClr>
                </a:solidFill>
                <a:cs typeface="Times New Roman" panose="02020603050405020304" pitchFamily="18" charset="0"/>
              </a:rPr>
              <a:t>Agreguotas </a:t>
            </a:r>
            <a:r>
              <a:rPr lang="lt-LT" b="1" dirty="0" err="1">
                <a:solidFill>
                  <a:schemeClr val="accent1">
                    <a:lumMod val="50000"/>
                  </a:schemeClr>
                </a:solidFill>
                <a:cs typeface="Times New Roman" panose="02020603050405020304" pitchFamily="18" charset="0"/>
              </a:rPr>
              <a:t>cituojamu­mo</a:t>
            </a:r>
            <a:r>
              <a:rPr lang="lt-LT" b="1" dirty="0">
                <a:solidFill>
                  <a:schemeClr val="accent1">
                    <a:lumMod val="50000"/>
                  </a:schemeClr>
                </a:solidFill>
                <a:cs typeface="Times New Roman" panose="02020603050405020304" pitchFamily="18" charset="0"/>
              </a:rPr>
              <a:t> rodiklis </a:t>
            </a:r>
            <a:r>
              <a:rPr lang="lt-LT" b="1" dirty="0">
                <a:cs typeface="Times New Roman" panose="02020603050405020304" pitchFamily="18" charset="0"/>
              </a:rPr>
              <a:t>(</a:t>
            </a:r>
            <a:r>
              <a:rPr lang="lt-LT" b="1" i="1" dirty="0" err="1">
                <a:cs typeface="Times New Roman" panose="02020603050405020304" pitchFamily="18" charset="0"/>
              </a:rPr>
              <a:t>Aggregate</a:t>
            </a:r>
            <a:r>
              <a:rPr lang="lt-LT" b="1" i="1" dirty="0">
                <a:cs typeface="Times New Roman" panose="02020603050405020304" pitchFamily="18" charset="0"/>
              </a:rPr>
              <a:t> </a:t>
            </a:r>
            <a:r>
              <a:rPr lang="lt-LT" b="1" i="1" dirty="0" err="1">
                <a:cs typeface="Times New Roman" panose="02020603050405020304" pitchFamily="18" charset="0"/>
              </a:rPr>
              <a:t>Impact</a:t>
            </a:r>
            <a:r>
              <a:rPr lang="lt-LT" b="1" i="1" dirty="0">
                <a:cs typeface="Times New Roman" panose="02020603050405020304" pitchFamily="18" charset="0"/>
              </a:rPr>
              <a:t> </a:t>
            </a:r>
            <a:r>
              <a:rPr lang="lt-LT" b="1" i="1" dirty="0" err="1">
                <a:cs typeface="Times New Roman" panose="02020603050405020304" pitchFamily="18" charset="0"/>
              </a:rPr>
              <a:t>Factor</a:t>
            </a:r>
            <a:r>
              <a:rPr lang="lt-LT" b="1" dirty="0">
                <a:cs typeface="Times New Roman" panose="02020603050405020304" pitchFamily="18" charset="0"/>
              </a:rPr>
              <a:t>, AIF) </a:t>
            </a:r>
            <a:r>
              <a:rPr lang="lt-LT" dirty="0">
                <a:cs typeface="Times New Roman" panose="02020603050405020304" pitchFamily="18" charset="0"/>
              </a:rPr>
              <a:t>– žurnalų kryptinės kategorijos agreguotas </a:t>
            </a:r>
            <a:r>
              <a:rPr lang="lt-LT" dirty="0" err="1">
                <a:cs typeface="Times New Roman" panose="02020603050405020304" pitchFamily="18" charset="0"/>
              </a:rPr>
              <a:t>cituojamumo</a:t>
            </a:r>
            <a:r>
              <a:rPr lang="lt-LT" dirty="0">
                <a:cs typeface="Times New Roman" panose="02020603050405020304" pitchFamily="18" charset="0"/>
              </a:rPr>
              <a:t> rodiklis. </a:t>
            </a:r>
          </a:p>
          <a:p>
            <a:endParaRPr lang="lt-LT" dirty="0" smtClean="0"/>
          </a:p>
          <a:p>
            <a:pPr marL="285750" indent="-285750">
              <a:buFont typeface="Wingdings" panose="05000000000000000000" pitchFamily="2" charset="2"/>
              <a:buChar char="Ø"/>
            </a:pPr>
            <a:r>
              <a:rPr lang="lt-LT" dirty="0">
                <a:cs typeface="Times New Roman" panose="02020603050405020304" pitchFamily="18" charset="0"/>
              </a:rPr>
              <a:t>AIF </a:t>
            </a:r>
            <a:r>
              <a:rPr lang="lt-LT" b="1" dirty="0">
                <a:solidFill>
                  <a:schemeClr val="accent1">
                    <a:lumMod val="50000"/>
                  </a:schemeClr>
                </a:solidFill>
                <a:cs typeface="Times New Roman" panose="02020603050405020304" pitchFamily="18" charset="0"/>
              </a:rPr>
              <a:t>apskaičiuojamas tokiu pat būdu, kaip ir citavimo rodiklis </a:t>
            </a:r>
            <a:r>
              <a:rPr lang="lt-LT" dirty="0">
                <a:cs typeface="Times New Roman" panose="02020603050405020304" pitchFamily="18" charset="0"/>
              </a:rPr>
              <a:t>(</a:t>
            </a:r>
            <a:r>
              <a:rPr lang="lt-LT" i="1" dirty="0" err="1">
                <a:cs typeface="Times New Roman" panose="02020603050405020304" pitchFamily="18" charset="0"/>
              </a:rPr>
              <a:t>Impact</a:t>
            </a:r>
            <a:r>
              <a:rPr lang="lt-LT" i="1" dirty="0">
                <a:cs typeface="Times New Roman" panose="02020603050405020304" pitchFamily="18" charset="0"/>
              </a:rPr>
              <a:t> </a:t>
            </a:r>
            <a:r>
              <a:rPr lang="lt-LT" i="1" dirty="0" err="1">
                <a:cs typeface="Times New Roman" panose="02020603050405020304" pitchFamily="18" charset="0"/>
              </a:rPr>
              <a:t>Factor</a:t>
            </a:r>
            <a:r>
              <a:rPr lang="lt-LT" dirty="0">
                <a:cs typeface="Times New Roman" panose="02020603050405020304" pitchFamily="18" charset="0"/>
              </a:rPr>
              <a:t>), tik į skaičiavimą patenka visi </a:t>
            </a:r>
            <a:r>
              <a:rPr lang="lt-LT" b="1" dirty="0">
                <a:solidFill>
                  <a:schemeClr val="accent1">
                    <a:lumMod val="50000"/>
                  </a:schemeClr>
                </a:solidFill>
                <a:cs typeface="Times New Roman" panose="02020603050405020304" pitchFamily="18" charset="0"/>
              </a:rPr>
              <a:t>citavimai iš visų atitinkamoje mokslo kategorijoje (srityje) esančių žurnalų</a:t>
            </a:r>
            <a:r>
              <a:rPr lang="lt-LT" dirty="0">
                <a:cs typeface="Times New Roman" panose="02020603050405020304" pitchFamily="18" charset="0"/>
              </a:rPr>
              <a:t>.</a:t>
            </a:r>
          </a:p>
          <a:p>
            <a:pPr marL="285750" indent="-285750">
              <a:spcBef>
                <a:spcPts val="600"/>
              </a:spcBef>
              <a:buFont typeface="Wingdings" panose="05000000000000000000" pitchFamily="2" charset="2"/>
              <a:buChar char="Ø"/>
            </a:pPr>
            <a:r>
              <a:rPr lang="lt-LT" dirty="0">
                <a:cs typeface="Times New Roman" panose="02020603050405020304" pitchFamily="18" charset="0"/>
              </a:rPr>
              <a:t>Vienas </a:t>
            </a:r>
            <a:r>
              <a:rPr lang="lt-LT" b="1" dirty="0">
                <a:solidFill>
                  <a:schemeClr val="accent1">
                    <a:lumMod val="50000"/>
                  </a:schemeClr>
                </a:solidFill>
                <a:cs typeface="Times New Roman" panose="02020603050405020304" pitchFamily="18" charset="0"/>
              </a:rPr>
              <a:t>žurnalas gali priklausyti ir kelioms </a:t>
            </a:r>
            <a:r>
              <a:rPr lang="lt-LT" dirty="0">
                <a:cs typeface="Times New Roman" panose="02020603050405020304" pitchFamily="18" charset="0"/>
              </a:rPr>
              <a:t>mokslo </a:t>
            </a:r>
            <a:r>
              <a:rPr lang="lt-LT" b="1" dirty="0">
                <a:solidFill>
                  <a:schemeClr val="accent1">
                    <a:lumMod val="50000"/>
                  </a:schemeClr>
                </a:solidFill>
                <a:cs typeface="Times New Roman" panose="02020603050405020304" pitchFamily="18" charset="0"/>
              </a:rPr>
              <a:t>kategorijoms</a:t>
            </a:r>
            <a:r>
              <a:rPr lang="lt-LT" dirty="0">
                <a:solidFill>
                  <a:schemeClr val="accent1">
                    <a:lumMod val="50000"/>
                  </a:schemeClr>
                </a:solidFill>
                <a:cs typeface="Times New Roman" panose="02020603050405020304" pitchFamily="18" charset="0"/>
              </a:rPr>
              <a:t>.</a:t>
            </a:r>
            <a:r>
              <a:rPr lang="lt-LT" dirty="0">
                <a:cs typeface="Times New Roman" panose="02020603050405020304" pitchFamily="18" charset="0"/>
              </a:rPr>
              <a:t> Tokiu atveju žurnalo </a:t>
            </a:r>
            <a:r>
              <a:rPr lang="lt-LT" b="1" dirty="0">
                <a:solidFill>
                  <a:schemeClr val="accent1">
                    <a:lumMod val="50000"/>
                  </a:schemeClr>
                </a:solidFill>
                <a:cs typeface="Times New Roman" panose="02020603050405020304" pitchFamily="18" charset="0"/>
              </a:rPr>
              <a:t>AIF skaičiuojamas kaip </a:t>
            </a:r>
            <a:r>
              <a:rPr lang="lt-LT" dirty="0">
                <a:cs typeface="Times New Roman" panose="02020603050405020304" pitchFamily="18" charset="0"/>
              </a:rPr>
              <a:t>visų </a:t>
            </a:r>
            <a:r>
              <a:rPr lang="lt-LT" b="1" dirty="0">
                <a:solidFill>
                  <a:schemeClr val="accent1">
                    <a:lumMod val="50000"/>
                  </a:schemeClr>
                </a:solidFill>
                <a:cs typeface="Times New Roman" panose="02020603050405020304" pitchFamily="18" charset="0"/>
              </a:rPr>
              <a:t>šių kategorijų AIF vidurkis</a:t>
            </a:r>
            <a:r>
              <a:rPr lang="lt-LT" dirty="0" smtClean="0">
                <a:cs typeface="Times New Roman" panose="02020603050405020304" pitchFamily="18" charset="0"/>
              </a:rPr>
              <a:t>.</a:t>
            </a:r>
          </a:p>
          <a:p>
            <a:endParaRPr lang="lt-LT" dirty="0">
              <a:cs typeface="Times New Roman" panose="02020603050405020304" pitchFamily="18" charset="0"/>
            </a:endParaRPr>
          </a:p>
          <a:p>
            <a:r>
              <a:rPr lang="lt-LT" dirty="0">
                <a:cs typeface="Times New Roman" panose="02020603050405020304" pitchFamily="18" charset="0"/>
              </a:rPr>
              <a:t>Mokslinio žurnalo </a:t>
            </a:r>
            <a:r>
              <a:rPr lang="lt-LT" b="1" dirty="0" err="1">
                <a:solidFill>
                  <a:schemeClr val="accent1">
                    <a:lumMod val="50000"/>
                  </a:schemeClr>
                </a:solidFill>
                <a:cs typeface="Times New Roman" panose="02020603050405020304" pitchFamily="18" charset="0"/>
              </a:rPr>
              <a:t>cituojamumo</a:t>
            </a:r>
            <a:r>
              <a:rPr lang="lt-LT" b="1" dirty="0">
                <a:solidFill>
                  <a:schemeClr val="accent1">
                    <a:lumMod val="50000"/>
                  </a:schemeClr>
                </a:solidFill>
                <a:cs typeface="Times New Roman" panose="02020603050405020304" pitchFamily="18" charset="0"/>
              </a:rPr>
              <a:t> rodiklio santykis su agreguotu </a:t>
            </a:r>
            <a:r>
              <a:rPr lang="lt-LT" dirty="0">
                <a:cs typeface="Times New Roman" panose="02020603050405020304" pitchFamily="18" charset="0"/>
              </a:rPr>
              <a:t>kryptinės kategorijos </a:t>
            </a:r>
            <a:r>
              <a:rPr lang="lt-LT" b="1" dirty="0" err="1">
                <a:solidFill>
                  <a:schemeClr val="accent1">
                    <a:lumMod val="50000"/>
                  </a:schemeClr>
                </a:solidFill>
                <a:cs typeface="Times New Roman" panose="02020603050405020304" pitchFamily="18" charset="0"/>
              </a:rPr>
              <a:t>cituojamumo</a:t>
            </a:r>
            <a:r>
              <a:rPr lang="lt-LT" b="1" dirty="0">
                <a:solidFill>
                  <a:schemeClr val="accent1">
                    <a:lumMod val="50000"/>
                  </a:schemeClr>
                </a:solidFill>
                <a:cs typeface="Times New Roman" panose="02020603050405020304" pitchFamily="18" charset="0"/>
              </a:rPr>
              <a:t> rodikliu (IF/AIF) </a:t>
            </a:r>
            <a:r>
              <a:rPr lang="lt-LT" dirty="0">
                <a:cs typeface="Times New Roman" panose="02020603050405020304" pitchFamily="18" charset="0"/>
              </a:rPr>
              <a:t>– svarbus rodiklis mokslo vertinime, parodantis žurnalo prestižą ir skaitomumą</a:t>
            </a:r>
            <a:r>
              <a:rPr lang="en-US" dirty="0">
                <a:cs typeface="Times New Roman" panose="02020603050405020304" pitchFamily="18" charset="0"/>
              </a:rPr>
              <a:t>. </a:t>
            </a:r>
            <a:endParaRPr lang="lt-LT" dirty="0">
              <a:cs typeface="Times New Roman" panose="02020603050405020304" pitchFamily="18" charset="0"/>
            </a:endParaRPr>
          </a:p>
          <a:p>
            <a:endParaRPr lang="lt-LT" dirty="0"/>
          </a:p>
        </p:txBody>
      </p:sp>
      <p:sp>
        <p:nvSpPr>
          <p:cNvPr id="6" name="Text Placeholder 5"/>
          <p:cNvSpPr>
            <a:spLocks noGrp="1"/>
          </p:cNvSpPr>
          <p:nvPr>
            <p:ph type="body" sz="quarter" idx="18"/>
          </p:nvPr>
        </p:nvSpPr>
        <p:spPr>
          <a:xfrm>
            <a:off x="439321" y="401522"/>
            <a:ext cx="11069507" cy="509636"/>
          </a:xfrm>
        </p:spPr>
        <p:txBody>
          <a:bodyPr/>
          <a:lstStyle/>
          <a:p>
            <a:r>
              <a:rPr lang="lt-LT" sz="2400" dirty="0">
                <a:cs typeface="Times New Roman" panose="02020603050405020304" pitchFamily="18" charset="0"/>
              </a:rPr>
              <a:t>Svarbiausi </a:t>
            </a:r>
            <a:r>
              <a:rPr lang="lt-LT" sz="2400" i="1" dirty="0" err="1">
                <a:cs typeface="Times New Roman" panose="02020603050405020304" pitchFamily="18" charset="0"/>
              </a:rPr>
              <a:t>Web</a:t>
            </a:r>
            <a:r>
              <a:rPr lang="lt-LT" sz="2400" i="1" dirty="0">
                <a:cs typeface="Times New Roman" panose="02020603050405020304" pitchFamily="18" charset="0"/>
              </a:rPr>
              <a:t> </a:t>
            </a:r>
            <a:r>
              <a:rPr lang="lt-LT" sz="2400" i="1" dirty="0" err="1">
                <a:cs typeface="Times New Roman" panose="02020603050405020304" pitchFamily="18" charset="0"/>
              </a:rPr>
              <a:t>of</a:t>
            </a:r>
            <a:r>
              <a:rPr lang="lt-LT" sz="2400" i="1" dirty="0">
                <a:cs typeface="Times New Roman" panose="02020603050405020304" pitchFamily="18" charset="0"/>
              </a:rPr>
              <a:t> </a:t>
            </a:r>
            <a:r>
              <a:rPr lang="lt-LT" sz="2400" i="1" dirty="0" err="1">
                <a:cs typeface="Times New Roman" panose="02020603050405020304" pitchFamily="18" charset="0"/>
              </a:rPr>
              <a:t>Science</a:t>
            </a:r>
            <a:r>
              <a:rPr lang="lt-LT" sz="2400" i="1" dirty="0">
                <a:cs typeface="Times New Roman" panose="02020603050405020304" pitchFamily="18" charset="0"/>
              </a:rPr>
              <a:t> </a:t>
            </a:r>
            <a:r>
              <a:rPr lang="lt-LT" sz="2400" dirty="0">
                <a:cs typeface="Times New Roman" panose="02020603050405020304" pitchFamily="18" charset="0"/>
              </a:rPr>
              <a:t>žurnalų rodikliai: agreguotas </a:t>
            </a:r>
            <a:r>
              <a:rPr lang="lt-LT" sz="2400" dirty="0" err="1">
                <a:cs typeface="Times New Roman" panose="02020603050405020304" pitchFamily="18" charset="0"/>
              </a:rPr>
              <a:t>cituojamu­mo</a:t>
            </a:r>
            <a:r>
              <a:rPr lang="lt-LT" sz="2400" dirty="0">
                <a:cs typeface="Times New Roman" panose="02020603050405020304" pitchFamily="18" charset="0"/>
              </a:rPr>
              <a:t> rodiklis (</a:t>
            </a:r>
            <a:r>
              <a:rPr lang="lt-LT" sz="2400" i="1" dirty="0" err="1">
                <a:cs typeface="Times New Roman" panose="02020603050405020304" pitchFamily="18" charset="0"/>
              </a:rPr>
              <a:t>Aggregate</a:t>
            </a:r>
            <a:r>
              <a:rPr lang="lt-LT" sz="2400" i="1" dirty="0">
                <a:cs typeface="Times New Roman" panose="02020603050405020304" pitchFamily="18" charset="0"/>
              </a:rPr>
              <a:t> </a:t>
            </a:r>
            <a:r>
              <a:rPr lang="lt-LT" sz="2400" i="1" dirty="0" err="1">
                <a:cs typeface="Times New Roman" panose="02020603050405020304" pitchFamily="18" charset="0"/>
              </a:rPr>
              <a:t>Impact</a:t>
            </a:r>
            <a:r>
              <a:rPr lang="lt-LT" sz="2400" i="1" dirty="0">
                <a:cs typeface="Times New Roman" panose="02020603050405020304" pitchFamily="18" charset="0"/>
              </a:rPr>
              <a:t> </a:t>
            </a:r>
            <a:r>
              <a:rPr lang="lt-LT" sz="2400" i="1" dirty="0" err="1">
                <a:cs typeface="Times New Roman" panose="02020603050405020304" pitchFamily="18" charset="0"/>
              </a:rPr>
              <a:t>Factor</a:t>
            </a:r>
            <a:r>
              <a:rPr lang="lt-LT" sz="2400" dirty="0">
                <a:cs typeface="Times New Roman" panose="02020603050405020304" pitchFamily="18" charset="0"/>
              </a:rPr>
              <a:t>) </a:t>
            </a:r>
            <a:endParaRPr lang="en-US" sz="2400" dirty="0">
              <a:cs typeface="Times New Roman" panose="02020603050405020304" pitchFamily="18" charset="0"/>
            </a:endParaRPr>
          </a:p>
          <a:p>
            <a:endParaRPr lang="lt-LT" sz="3200" dirty="0"/>
          </a:p>
        </p:txBody>
      </p:sp>
    </p:spTree>
    <p:extLst>
      <p:ext uri="{BB962C8B-B14F-4D97-AF65-F5344CB8AC3E}">
        <p14:creationId xmlns:p14="http://schemas.microsoft.com/office/powerpoint/2010/main" val="2772462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KST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AGRAMA_LENTELĖ">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6719CFA675F2A149A953385AAAD19D8F" ma:contentTypeVersion="17" ma:contentTypeDescription="Kurkite naują dokumentą." ma:contentTypeScope="" ma:versionID="c37b88e856b092f49c7c588605b4c1d0">
  <xsd:schema xmlns:xsd="http://www.w3.org/2001/XMLSchema" xmlns:xs="http://www.w3.org/2001/XMLSchema" xmlns:p="http://schemas.microsoft.com/office/2006/metadata/properties" xmlns:ns3="9e994c05-2d6e-402a-a683-40eb7c03a002" xmlns:ns4="857fc676-a32f-48dd-9790-1e79361c6b47" targetNamespace="http://schemas.microsoft.com/office/2006/metadata/properties" ma:root="true" ma:fieldsID="c8cd41d469a7e597c77538e043458687" ns3:_="" ns4:_="">
    <xsd:import namespace="9e994c05-2d6e-402a-a683-40eb7c03a002"/>
    <xsd:import namespace="857fc676-a32f-48dd-9790-1e79361c6b4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element ref="ns4:MediaServiceSearchPropertie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994c05-2d6e-402a-a683-40eb7c03a002"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7fc676-a32f-48dd-9790-1e79361c6b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e994c05-2d6e-402a-a683-40eb7c03a002">
      <UserInfo>
        <DisplayName>Šlinkšienė Rasa</DisplayName>
        <AccountId>445</AccountId>
        <AccountType/>
      </UserInfo>
      <UserInfo>
        <DisplayName>Griniuvienė Vilma</DisplayName>
        <AccountId>334</AccountId>
        <AccountType/>
      </UserInfo>
    </SharedWithUsers>
    <_activity xmlns="857fc676-a32f-48dd-9790-1e79361c6b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46A34-DEEA-441D-BFF8-575D67860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994c05-2d6e-402a-a683-40eb7c03a002"/>
    <ds:schemaRef ds:uri="857fc676-a32f-48dd-9790-1e79361c6b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1B4FF6-ECEF-4A47-8BF1-7E426D167504}">
  <ds:schemaRefs>
    <ds:schemaRef ds:uri="http://schemas.microsoft.com/office/infopath/2007/PartnerControls"/>
    <ds:schemaRef ds:uri="http://purl.org/dc/elements/1.1/"/>
    <ds:schemaRef ds:uri="9e994c05-2d6e-402a-a683-40eb7c03a002"/>
    <ds:schemaRef ds:uri="http://schemas.microsoft.com/office/2006/metadata/properties"/>
    <ds:schemaRef ds:uri="http://purl.org/dc/terms/"/>
    <ds:schemaRef ds:uri="http://schemas.microsoft.com/office/2006/documentManagement/types"/>
    <ds:schemaRef ds:uri="http://schemas.openxmlformats.org/package/2006/metadata/core-properties"/>
    <ds:schemaRef ds:uri="857fc676-a32f-48dd-9790-1e79361c6b47"/>
    <ds:schemaRef ds:uri="http://www.w3.org/XML/1998/namespace"/>
    <ds:schemaRef ds:uri="http://purl.org/dc/dcmitype/"/>
  </ds:schemaRefs>
</ds:datastoreItem>
</file>

<file path=customXml/itemProps3.xml><?xml version="1.0" encoding="utf-8"?>
<ds:datastoreItem xmlns:ds="http://schemas.openxmlformats.org/officeDocument/2006/customXml" ds:itemID="{FCCE523A-E427-4152-AC03-E687966255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6202</TotalTime>
  <Words>2080</Words>
  <Application>Microsoft Office PowerPoint</Application>
  <PresentationFormat>Widescreen</PresentationFormat>
  <Paragraphs>230</Paragraphs>
  <Slides>28</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Inter</vt:lpstr>
      <vt:lpstr>Inter Medium</vt:lpstr>
      <vt:lpstr>Inter Semi Bold</vt:lpstr>
      <vt:lpstr>Times New Roman</vt:lpstr>
      <vt:lpstr>Wingdings</vt:lpstr>
      <vt:lpstr>TEKSTAS</vt:lpstr>
      <vt:lpstr>FOTO</vt:lpstr>
      <vt:lpstr>DIAGRAMA_LENTELĖ</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Ieva Cesevičiūtė</cp:lastModifiedBy>
  <cp:revision>316</cp:revision>
  <dcterms:created xsi:type="dcterms:W3CDTF">2020-12-23T08:59:48Z</dcterms:created>
  <dcterms:modified xsi:type="dcterms:W3CDTF">2024-05-30T13:07:09Z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0x0101006719CFA675F2A149A953385AAAD19D8F</vt:lpwstr>
  </property>
</Properties>
</file>